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3.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702" r:id="rId2"/>
  </p:sldMasterIdLst>
  <p:notesMasterIdLst>
    <p:notesMasterId r:id="rId55"/>
  </p:notesMasterIdLst>
  <p:handoutMasterIdLst>
    <p:handoutMasterId r:id="rId56"/>
  </p:handoutMasterIdLst>
  <p:sldIdLst>
    <p:sldId id="709" r:id="rId3"/>
    <p:sldId id="710" r:id="rId4"/>
    <p:sldId id="705" r:id="rId5"/>
    <p:sldId id="706" r:id="rId6"/>
    <p:sldId id="544" r:id="rId7"/>
    <p:sldId id="546" r:id="rId8"/>
    <p:sldId id="501" r:id="rId9"/>
    <p:sldId id="547" r:id="rId10"/>
    <p:sldId id="550" r:id="rId11"/>
    <p:sldId id="548" r:id="rId12"/>
    <p:sldId id="503" r:id="rId13"/>
    <p:sldId id="557" r:id="rId14"/>
    <p:sldId id="659" r:id="rId15"/>
    <p:sldId id="696" r:id="rId16"/>
    <p:sldId id="601" r:id="rId17"/>
    <p:sldId id="672" r:id="rId18"/>
    <p:sldId id="605" r:id="rId19"/>
    <p:sldId id="657" r:id="rId20"/>
    <p:sldId id="589" r:id="rId21"/>
    <p:sldId id="604" r:id="rId22"/>
    <p:sldId id="592" r:id="rId23"/>
    <p:sldId id="622" r:id="rId24"/>
    <p:sldId id="554" r:id="rId25"/>
    <p:sldId id="679" r:id="rId26"/>
    <p:sldId id="609" r:id="rId27"/>
    <p:sldId id="662" r:id="rId28"/>
    <p:sldId id="674" r:id="rId29"/>
    <p:sldId id="610" r:id="rId30"/>
    <p:sldId id="682" r:id="rId31"/>
    <p:sldId id="681" r:id="rId32"/>
    <p:sldId id="641" r:id="rId33"/>
    <p:sldId id="684" r:id="rId34"/>
    <p:sldId id="686" r:id="rId35"/>
    <p:sldId id="571" r:id="rId36"/>
    <p:sldId id="572" r:id="rId37"/>
    <p:sldId id="701" r:id="rId38"/>
    <p:sldId id="700" r:id="rId39"/>
    <p:sldId id="573" r:id="rId40"/>
    <p:sldId id="703" r:id="rId41"/>
    <p:sldId id="651" r:id="rId42"/>
    <p:sldId id="627" r:id="rId43"/>
    <p:sldId id="638" r:id="rId44"/>
    <p:sldId id="639" r:id="rId45"/>
    <p:sldId id="688" r:id="rId46"/>
    <p:sldId id="628" r:id="rId47"/>
    <p:sldId id="640" r:id="rId48"/>
    <p:sldId id="689" r:id="rId49"/>
    <p:sldId id="690" r:id="rId50"/>
    <p:sldId id="697" r:id="rId51"/>
    <p:sldId id="692" r:id="rId52"/>
    <p:sldId id="693" r:id="rId53"/>
    <p:sldId id="647" r:id="rId54"/>
  </p:sldIdLst>
  <p:sldSz cx="9144000" cy="6858000" type="screen4x3"/>
  <p:notesSz cx="7099300" cy="102346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385" autoAdjust="0"/>
    <p:restoredTop sz="73790" autoAdjust="0"/>
  </p:normalViewPr>
  <p:slideViewPr>
    <p:cSldViewPr>
      <p:cViewPr>
        <p:scale>
          <a:sx n="100" d="100"/>
          <a:sy n="100" d="100"/>
        </p:scale>
        <p:origin x="-966" y="4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844" y="-114"/>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054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fontAlgn="auto">
              <a:spcBef>
                <a:spcPts val="0"/>
              </a:spcBef>
              <a:spcAft>
                <a:spcPts val="0"/>
              </a:spcAft>
              <a:defRPr sz="1300">
                <a:latin typeface="+mn-lt"/>
                <a:cs typeface="+mn-cs"/>
              </a:defRPr>
            </a:lvl1pPr>
          </a:lstStyle>
          <a:p>
            <a:pPr>
              <a:defRPr/>
            </a:pPr>
            <a:fld id="{98BD8D80-65BC-489B-8573-8F7EE6D2824E}" type="datetimeFigureOut">
              <a:rPr lang="en-US"/>
              <a:pPr>
                <a:defRPr/>
              </a:pPr>
              <a:t>9/16/2013</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en-US" noProof="0"/>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fontAlgn="auto">
              <a:spcBef>
                <a:spcPts val="0"/>
              </a:spcBef>
              <a:spcAft>
                <a:spcPts val="0"/>
              </a:spcAft>
              <a:defRPr sz="1300">
                <a:latin typeface="+mn-lt"/>
                <a:cs typeface="+mn-cs"/>
              </a:defRPr>
            </a:lvl1pPr>
          </a:lstStyle>
          <a:p>
            <a:pPr>
              <a:defRPr/>
            </a:pPr>
            <a:fld id="{ED31C7F8-3329-40D4-B8BD-B420663B4638}" type="slidenum">
              <a:rPr lang="en-US"/>
              <a:pPr>
                <a:defRPr/>
              </a:pPr>
              <a:t>‹#›</a:t>
            </a:fld>
            <a:endParaRPr lang="en-US"/>
          </a:p>
        </p:txBody>
      </p:sp>
    </p:spTree>
    <p:extLst>
      <p:ext uri="{BB962C8B-B14F-4D97-AF65-F5344CB8AC3E}">
        <p14:creationId xmlns:p14="http://schemas.microsoft.com/office/powerpoint/2010/main" val="7030009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1</a:t>
            </a:fld>
            <a:endParaRPr lang="en-GB">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txBox="1">
            <a:spLocks noGrp="1" noChangeArrowheads="1"/>
          </p:cNvSpPr>
          <p:nvPr/>
        </p:nvSpPr>
        <p:spPr bwMode="auto">
          <a:xfrm>
            <a:off x="4021294" y="0"/>
            <a:ext cx="3076363" cy="511731"/>
          </a:xfrm>
          <a:prstGeom prst="rect">
            <a:avLst/>
          </a:prstGeom>
          <a:noFill/>
          <a:ln>
            <a:miter lim="800000"/>
            <a:headEnd/>
            <a:tailEnd/>
          </a:ln>
        </p:spPr>
        <p:txBody>
          <a:bodyPr lIns="99048" tIns="49524" rIns="99048" bIns="49524"/>
          <a:lstStyle/>
          <a:p>
            <a:pPr algn="r">
              <a:defRPr/>
            </a:pPr>
            <a:r>
              <a:rPr lang="en-US" sz="1300" dirty="0">
                <a:latin typeface="+mn-lt"/>
              </a:rPr>
              <a:t>Date</a:t>
            </a:r>
          </a:p>
        </p:txBody>
      </p:sp>
      <p:sp>
        <p:nvSpPr>
          <p:cNvPr id="17410" name="Rectangle 7"/>
          <p:cNvSpPr txBox="1">
            <a:spLocks noGrp="1" noChangeArrowheads="1"/>
          </p:cNvSpPr>
          <p:nvPr/>
        </p:nvSpPr>
        <p:spPr bwMode="auto">
          <a:xfrm>
            <a:off x="4021294" y="9721106"/>
            <a:ext cx="3076363" cy="511731"/>
          </a:xfrm>
          <a:prstGeom prst="rect">
            <a:avLst/>
          </a:prstGeom>
          <a:noFill/>
          <a:ln>
            <a:miter lim="800000"/>
            <a:headEnd/>
            <a:tailEnd/>
          </a:ln>
        </p:spPr>
        <p:txBody>
          <a:bodyPr lIns="99048" tIns="49524" rIns="99048" bIns="49524" anchor="b"/>
          <a:lstStyle/>
          <a:p>
            <a:pPr algn="r">
              <a:defRPr/>
            </a:pPr>
            <a:fld id="{FE2EF4D1-CA62-4D97-BF09-14670B0D403C}" type="slidenum">
              <a:rPr lang="en-US" sz="1300">
                <a:latin typeface="+mn-lt"/>
              </a:rPr>
              <a:pPr algn="r">
                <a:defRPr/>
              </a:pPr>
              <a:t>11</a:t>
            </a:fld>
            <a:endParaRPr lang="en-US" sz="1300" dirty="0">
              <a:latin typeface="+mn-lt"/>
            </a:endParaRPr>
          </a:p>
        </p:txBody>
      </p:sp>
      <p:sp>
        <p:nvSpPr>
          <p:cNvPr id="11469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469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300" dirty="0" smtClean="0"/>
              <a:t>Naming conventions should cover all end users, contractors, consultants and vendors. </a:t>
            </a:r>
            <a:endParaRPr lang="en-US" dirty="0"/>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a:noFill/>
        </p:spPr>
        <p:txBody>
          <a:bodyPr/>
          <a:lstStyle/>
          <a:p>
            <a:r>
              <a:rPr lang="en-GB">
                <a:latin typeface="Arial" pitchFamily="34" charset="0"/>
                <a:cs typeface="Arial" pitchFamily="34" charset="0"/>
              </a:rPr>
              <a:t>Date</a:t>
            </a:r>
          </a:p>
        </p:txBody>
      </p:sp>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2</a:t>
            </a:fld>
            <a:endParaRPr lang="en-GB">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GB" sz="1300" dirty="0" smtClean="0"/>
              <a:t>The use of masking or character suppression features should always be employed for system and application logon routines. </a:t>
            </a:r>
            <a:r>
              <a:rPr lang="en-GB" sz="1300" dirty="0" smtClean="0">
                <a:sym typeface="Monotype Sorts"/>
              </a:rPr>
              <a:t></a:t>
            </a:r>
            <a:endParaRPr lang="en-US" sz="1300" dirty="0" smtClean="0"/>
          </a:p>
          <a:p>
            <a:endParaRPr lang="en-US" dirty="0"/>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p:txBody>
          <a:bodyPr/>
          <a:lstStyle/>
          <a:p>
            <a:endParaRPr lang="sl-SI"/>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29F3A2-4BCC-4534-B144-F296B984DD29}" type="slidenum">
              <a:rPr lang="en-US"/>
              <a:pPr/>
              <a:t>37</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ltLang="zh-CN"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Rot="1" noChangeAspect="1" noChangeArrowheads="1" noTextEdit="1"/>
          </p:cNvSpPr>
          <p:nvPr>
            <p:ph type="sldImg"/>
          </p:nvPr>
        </p:nvSpPr>
        <p:spPr>
          <a:ln/>
        </p:spPr>
      </p:sp>
      <p:sp>
        <p:nvSpPr>
          <p:cNvPr id="314371" name="Rectangle 3"/>
          <p:cNvSpPr>
            <a:spLocks noGrp="1" noChangeArrowheads="1"/>
          </p:cNvSpPr>
          <p:nvPr>
            <p:ph type="body" idx="1"/>
          </p:nvPr>
        </p:nvSpPr>
        <p:spPr/>
        <p:txBody>
          <a:bodyPr/>
          <a:lstStyle/>
          <a:p>
            <a:endParaRPr lang="sl-SI"/>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4021294" y="9721106"/>
            <a:ext cx="3076363" cy="511731"/>
          </a:xfrm>
          <a:prstGeom prst="rect">
            <a:avLst/>
          </a:prstGeom>
          <a:noFill/>
          <a:ln>
            <a:miter lim="800000"/>
            <a:headEnd/>
            <a:tailEnd/>
          </a:ln>
        </p:spPr>
        <p:txBody>
          <a:bodyPr lIns="99048" tIns="49524" rIns="99048" bIns="49524" anchor="b"/>
          <a:lstStyle/>
          <a:p>
            <a:pPr algn="r">
              <a:defRPr/>
            </a:pPr>
            <a:fld id="{896743D6-8A34-4DEA-B1A7-707C4BEAD82C}" type="slidenum">
              <a:rPr lang="en-CA" sz="1300">
                <a:latin typeface="+mn-lt"/>
              </a:rPr>
              <a:pPr algn="r">
                <a:defRPr/>
              </a:pPr>
              <a:t>49</a:t>
            </a:fld>
            <a:endParaRPr lang="en-CA" sz="1300" dirty="0">
              <a:latin typeface="+mn-lt"/>
            </a:endParaRPr>
          </a:p>
        </p:txBody>
      </p:sp>
      <p:sp>
        <p:nvSpPr>
          <p:cNvPr id="135171" name="Rectangle 2"/>
          <p:cNvSpPr>
            <a:spLocks noGrp="1" noRot="1" noChangeAspect="1" noChangeArrowheads="1" noTextEdit="1"/>
          </p:cNvSpPr>
          <p:nvPr>
            <p:ph type="sldImg"/>
          </p:nvPr>
        </p:nvSpPr>
        <p:spPr bwMode="auto">
          <a:xfrm>
            <a:off x="993775" y="768350"/>
            <a:ext cx="5113338" cy="3835400"/>
          </a:xfrm>
          <a:noFill/>
          <a:ln>
            <a:solidFill>
              <a:srgbClr val="000000"/>
            </a:solidFill>
            <a:miter lim="800000"/>
            <a:headEnd/>
            <a:tailEnd/>
          </a:ln>
        </p:spPr>
      </p:sp>
      <p:sp>
        <p:nvSpPr>
          <p:cNvPr id="135172" name="Rectangle 3"/>
          <p:cNvSpPr>
            <a:spLocks noGrp="1" noChangeArrowheads="1"/>
          </p:cNvSpPr>
          <p:nvPr>
            <p:ph type="body" idx="1"/>
          </p:nvPr>
        </p:nvSpPr>
        <p:spPr bwMode="auto">
          <a:xfrm>
            <a:off x="946574" y="4859666"/>
            <a:ext cx="5206153" cy="4607352"/>
          </a:xfrm>
          <a:noFill/>
        </p:spPr>
        <p:txBody>
          <a:bodyPr wrap="square" lIns="96625" tIns="48312" rIns="96625" bIns="48312" numCol="1" anchor="t" anchorCtr="0" compatLnSpc="1">
            <a:prstTxWarp prst="textNoShape">
              <a:avLst/>
            </a:prstTxWarp>
          </a:bodyPr>
          <a:lstStyle/>
          <a:p>
            <a:pPr marL="242461" indent="-242461" eaLnBrk="1" hangingPunct="1">
              <a:spcBef>
                <a:spcPct val="0"/>
              </a:spcBef>
              <a:buFontTx/>
              <a:buAutoNum type="arabicPeriod"/>
            </a:pPr>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3"/>
          <p:cNvSpPr txBox="1">
            <a:spLocks noGrp="1" noChangeArrowheads="1"/>
          </p:cNvSpPr>
          <p:nvPr/>
        </p:nvSpPr>
        <p:spPr bwMode="auto">
          <a:xfrm>
            <a:off x="4021294" y="0"/>
            <a:ext cx="3076363" cy="511731"/>
          </a:xfrm>
          <a:prstGeom prst="rect">
            <a:avLst/>
          </a:prstGeom>
          <a:noFill/>
          <a:ln>
            <a:miter lim="800000"/>
            <a:headEnd/>
            <a:tailEnd/>
          </a:ln>
        </p:spPr>
        <p:txBody>
          <a:bodyPr lIns="99048" tIns="49524" rIns="99048" bIns="49524"/>
          <a:lstStyle/>
          <a:p>
            <a:pPr algn="r">
              <a:defRPr/>
            </a:pPr>
            <a:r>
              <a:rPr lang="en-US" sz="1300" dirty="0">
                <a:latin typeface="+mn-lt"/>
              </a:rPr>
              <a:t>Date</a:t>
            </a:r>
          </a:p>
        </p:txBody>
      </p:sp>
      <p:sp>
        <p:nvSpPr>
          <p:cNvPr id="63490" name="Rectangle 6"/>
          <p:cNvSpPr txBox="1">
            <a:spLocks noGrp="1" noChangeArrowheads="1"/>
          </p:cNvSpPr>
          <p:nvPr/>
        </p:nvSpPr>
        <p:spPr bwMode="auto">
          <a:xfrm>
            <a:off x="0" y="9721106"/>
            <a:ext cx="3076363" cy="511731"/>
          </a:xfrm>
          <a:prstGeom prst="rect">
            <a:avLst/>
          </a:prstGeom>
          <a:noFill/>
          <a:ln>
            <a:miter lim="800000"/>
            <a:headEnd/>
            <a:tailEnd/>
          </a:ln>
        </p:spPr>
        <p:txBody>
          <a:bodyPr lIns="99048" tIns="49524" rIns="99048" bIns="49524" anchor="b"/>
          <a:lstStyle/>
          <a:p>
            <a:pPr>
              <a:defRPr/>
            </a:pPr>
            <a:r>
              <a:rPr lang="en-US" sz="1300" dirty="0">
                <a:latin typeface="+mn-lt"/>
              </a:rPr>
              <a:t>PwC </a:t>
            </a:r>
          </a:p>
        </p:txBody>
      </p:sp>
      <p:sp>
        <p:nvSpPr>
          <p:cNvPr id="63491" name="Rectangle 7"/>
          <p:cNvSpPr txBox="1">
            <a:spLocks noGrp="1" noChangeArrowheads="1"/>
          </p:cNvSpPr>
          <p:nvPr/>
        </p:nvSpPr>
        <p:spPr bwMode="auto">
          <a:xfrm>
            <a:off x="4021294" y="9721106"/>
            <a:ext cx="3076363" cy="511731"/>
          </a:xfrm>
          <a:prstGeom prst="rect">
            <a:avLst/>
          </a:prstGeom>
          <a:noFill/>
          <a:ln>
            <a:miter lim="800000"/>
            <a:headEnd/>
            <a:tailEnd/>
          </a:ln>
        </p:spPr>
        <p:txBody>
          <a:bodyPr lIns="99048" tIns="49524" rIns="99048" bIns="49524" anchor="b"/>
          <a:lstStyle/>
          <a:p>
            <a:pPr algn="r">
              <a:defRPr/>
            </a:pPr>
            <a:fld id="{15FC87DA-A129-443C-89E5-75BE03A86A49}" type="slidenum">
              <a:rPr lang="en-US" sz="1300">
                <a:latin typeface="+mn-lt"/>
              </a:rPr>
              <a:pPr algn="r">
                <a:defRPr/>
              </a:pPr>
              <a:t>50</a:t>
            </a:fld>
            <a:endParaRPr lang="en-US" sz="1300" dirty="0">
              <a:latin typeface="+mn-lt"/>
            </a:endParaRPr>
          </a:p>
        </p:txBody>
      </p:sp>
      <p:sp>
        <p:nvSpPr>
          <p:cNvPr id="137221" name="Rectangle 2"/>
          <p:cNvSpPr>
            <a:spLocks noGrp="1" noRot="1" noChangeAspect="1" noChangeArrowheads="1" noTextEdit="1"/>
          </p:cNvSpPr>
          <p:nvPr>
            <p:ph type="sldImg"/>
          </p:nvPr>
        </p:nvSpPr>
        <p:spPr bwMode="auto">
          <a:xfrm>
            <a:off x="993775" y="769938"/>
            <a:ext cx="5113338" cy="3835400"/>
          </a:xfrm>
          <a:noFill/>
          <a:ln>
            <a:solidFill>
              <a:srgbClr val="000000"/>
            </a:solidFill>
            <a:miter lim="800000"/>
            <a:headEnd/>
            <a:tailEnd/>
          </a:ln>
        </p:spPr>
      </p:sp>
      <p:sp>
        <p:nvSpPr>
          <p:cNvPr id="137222" name="Rectangle 3"/>
          <p:cNvSpPr>
            <a:spLocks noGrp="1" noChangeArrowheads="1"/>
          </p:cNvSpPr>
          <p:nvPr>
            <p:ph type="body" idx="1"/>
          </p:nvPr>
        </p:nvSpPr>
        <p:spPr bwMode="auto">
          <a:xfrm>
            <a:off x="946574" y="4861442"/>
            <a:ext cx="5206153" cy="4603800"/>
          </a:xfrm>
          <a:noFill/>
        </p:spPr>
        <p:txBody>
          <a:bodyPr wrap="square" numCol="1" anchor="t" anchorCtr="0" compatLnSpc="1">
            <a:prstTxWarp prst="textNoShape">
              <a:avLst/>
            </a:prstTxWarp>
          </a:bodyPr>
          <a:lstStyle/>
          <a:p>
            <a:pPr eaLnBrk="1" hangingPunct="1">
              <a:spcBef>
                <a:spcPct val="0"/>
              </a:spcBef>
            </a:pPr>
            <a:endParaRPr lang="en-CA" b="1"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txBox="1">
            <a:spLocks noGrp="1" noChangeArrowheads="1"/>
          </p:cNvSpPr>
          <p:nvPr/>
        </p:nvSpPr>
        <p:spPr bwMode="auto">
          <a:xfrm>
            <a:off x="4021294" y="9721106"/>
            <a:ext cx="3076363" cy="511731"/>
          </a:xfrm>
          <a:prstGeom prst="rect">
            <a:avLst/>
          </a:prstGeom>
          <a:noFill/>
          <a:ln>
            <a:miter lim="800000"/>
            <a:headEnd/>
            <a:tailEnd/>
          </a:ln>
        </p:spPr>
        <p:txBody>
          <a:bodyPr lIns="99048" tIns="49524" rIns="99048" bIns="49524" anchor="b"/>
          <a:lstStyle/>
          <a:p>
            <a:pPr algn="r">
              <a:defRPr/>
            </a:pPr>
            <a:fld id="{2AC648DE-5AD8-439D-8712-FB7333DB0C07}" type="slidenum">
              <a:rPr lang="en-CA" sz="1300">
                <a:latin typeface="+mn-lt"/>
              </a:rPr>
              <a:pPr algn="r">
                <a:defRPr/>
              </a:pPr>
              <a:t>51</a:t>
            </a:fld>
            <a:endParaRPr lang="en-CA" sz="1300" dirty="0">
              <a:latin typeface="+mn-lt"/>
            </a:endParaRPr>
          </a:p>
        </p:txBody>
      </p:sp>
      <p:sp>
        <p:nvSpPr>
          <p:cNvPr id="139267" name="Rectangle 2"/>
          <p:cNvSpPr>
            <a:spLocks noGrp="1" noRot="1" noChangeAspect="1" noChangeArrowheads="1" noTextEdit="1"/>
          </p:cNvSpPr>
          <p:nvPr>
            <p:ph type="sldImg"/>
          </p:nvPr>
        </p:nvSpPr>
        <p:spPr bwMode="auto">
          <a:xfrm>
            <a:off x="993775" y="768350"/>
            <a:ext cx="5113338" cy="3835400"/>
          </a:xfrm>
          <a:noFill/>
          <a:ln>
            <a:solidFill>
              <a:srgbClr val="000000"/>
            </a:solidFill>
            <a:miter lim="800000"/>
            <a:headEnd/>
            <a:tailEnd/>
          </a:ln>
        </p:spPr>
      </p:sp>
      <p:sp>
        <p:nvSpPr>
          <p:cNvPr id="1392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CA"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52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txBox="1">
            <a:spLocks noGrp="1" noChangeArrowheads="1"/>
          </p:cNvSpPr>
          <p:nvPr/>
        </p:nvSpPr>
        <p:spPr bwMode="auto">
          <a:xfrm>
            <a:off x="4021294" y="0"/>
            <a:ext cx="3076363" cy="511731"/>
          </a:xfrm>
          <a:prstGeom prst="rect">
            <a:avLst/>
          </a:prstGeom>
          <a:noFill/>
          <a:ln>
            <a:miter lim="800000"/>
            <a:headEnd/>
            <a:tailEnd/>
          </a:ln>
        </p:spPr>
        <p:txBody>
          <a:bodyPr lIns="99048" tIns="49524" rIns="99048" bIns="49524"/>
          <a:lstStyle/>
          <a:p>
            <a:pPr algn="r">
              <a:defRPr/>
            </a:pPr>
            <a:r>
              <a:rPr lang="en-US" sz="1300" dirty="0">
                <a:latin typeface="+mn-lt"/>
              </a:rPr>
              <a:t>Date</a:t>
            </a:r>
          </a:p>
        </p:txBody>
      </p:sp>
      <p:sp>
        <p:nvSpPr>
          <p:cNvPr id="17410" name="Rectangle 7"/>
          <p:cNvSpPr txBox="1">
            <a:spLocks noGrp="1" noChangeArrowheads="1"/>
          </p:cNvSpPr>
          <p:nvPr/>
        </p:nvSpPr>
        <p:spPr bwMode="auto">
          <a:xfrm>
            <a:off x="4021294" y="9721106"/>
            <a:ext cx="3076363" cy="511731"/>
          </a:xfrm>
          <a:prstGeom prst="rect">
            <a:avLst/>
          </a:prstGeom>
          <a:noFill/>
          <a:ln>
            <a:miter lim="800000"/>
            <a:headEnd/>
            <a:tailEnd/>
          </a:ln>
        </p:spPr>
        <p:txBody>
          <a:bodyPr lIns="99048" tIns="49524" rIns="99048" bIns="49524" anchor="b"/>
          <a:lstStyle/>
          <a:p>
            <a:pPr algn="r">
              <a:defRPr/>
            </a:pPr>
            <a:fld id="{9D5F73BA-3CE7-4F77-9195-1674E2631957}" type="slidenum">
              <a:rPr lang="en-US" sz="1300">
                <a:latin typeface="+mn-lt"/>
              </a:rPr>
              <a:pPr algn="r">
                <a:defRPr/>
              </a:pPr>
              <a:t>7</a:t>
            </a:fld>
            <a:endParaRPr lang="en-US" sz="1300" dirty="0">
              <a:latin typeface="+mn-lt"/>
            </a:endParaRPr>
          </a:p>
        </p:txBody>
      </p:sp>
      <p:sp>
        <p:nvSpPr>
          <p:cNvPr id="11059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059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smtClean="0"/>
              <a:t>A </a:t>
            </a:r>
            <a:r>
              <a:rPr lang="en-US" sz="1300" b="1" dirty="0" smtClean="0"/>
              <a:t>denial-of-service attack</a:t>
            </a:r>
            <a:r>
              <a:rPr lang="en-US" sz="1300" dirty="0" smtClean="0"/>
              <a:t> (</a:t>
            </a:r>
            <a:r>
              <a:rPr lang="en-US" sz="1300" b="1" dirty="0" err="1" smtClean="0"/>
              <a:t>DoS</a:t>
            </a:r>
            <a:r>
              <a:rPr lang="en-US" sz="1300" b="1" dirty="0" smtClean="0"/>
              <a:t> attack</a:t>
            </a:r>
            <a:r>
              <a:rPr lang="en-US" sz="1300" dirty="0" smtClean="0"/>
              <a:t>) or </a:t>
            </a:r>
            <a:r>
              <a:rPr lang="en-US" sz="1300" b="1" dirty="0" smtClean="0"/>
              <a:t>distributed denial-of-service attack</a:t>
            </a:r>
            <a:r>
              <a:rPr lang="en-US" sz="1300" dirty="0" smtClean="0"/>
              <a:t> (</a:t>
            </a:r>
            <a:r>
              <a:rPr lang="en-US" sz="1300" b="1" dirty="0" err="1" smtClean="0"/>
              <a:t>DDoS</a:t>
            </a:r>
            <a:r>
              <a:rPr lang="en-US" sz="1300" b="1" dirty="0" smtClean="0"/>
              <a:t> attack</a:t>
            </a:r>
            <a:r>
              <a:rPr lang="en-US" sz="1300" dirty="0" smtClean="0"/>
              <a:t>) is an attempt to make a computer resource unavailable to its intended users.</a:t>
            </a:r>
            <a:endParaRPr lang="en-US" dirty="0"/>
          </a:p>
        </p:txBody>
      </p:sp>
      <p:sp>
        <p:nvSpPr>
          <p:cNvPr id="4" name="Slide Number Placeholder 3"/>
          <p:cNvSpPr>
            <a:spLocks noGrp="1"/>
          </p:cNvSpPr>
          <p:nvPr>
            <p:ph type="sldNum" sz="quarter" idx="10"/>
          </p:nvPr>
        </p:nvSpPr>
        <p:spPr/>
        <p:txBody>
          <a:bodyPr/>
          <a:lstStyle/>
          <a:p>
            <a:pPr>
              <a:defRPr/>
            </a:pPr>
            <a:fld id="{ED31C7F8-3329-40D4-B8BD-B420663B4638}"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4"/>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sp>
        <p:nvSpPr>
          <p:cNvPr id="5"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3"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40" y="1752601"/>
            <a:ext cx="8821737" cy="4335463"/>
          </a:xfrm>
        </p:spPr>
        <p:txBody>
          <a:bodyPr/>
          <a:lstStyle/>
          <a:p>
            <a:pPr lvl="0"/>
            <a:endParaRPr lang="en-US" noProof="0"/>
          </a:p>
        </p:txBody>
      </p:sp>
      <p:sp>
        <p:nvSpPr>
          <p:cNvPr id="5"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Footer Placeholder 4"/>
          <p:cNvSpPr>
            <a:spLocks noGrp="1"/>
          </p:cNvSpPr>
          <p:nvPr>
            <p:ph type="ftr" sz="quarter" idx="11"/>
          </p:nvPr>
        </p:nvSpPr>
        <p:spPr>
          <a:xfrm>
            <a:off x="168275" y="6367463"/>
            <a:ext cx="5399088" cy="161925"/>
          </a:xfrm>
          <a:prstGeom prst="rect">
            <a:avLst/>
          </a:prstGeom>
        </p:spPr>
        <p:txBody>
          <a:bodyPr/>
          <a:lstStyle>
            <a:lvl1pPr>
              <a:defRPr/>
            </a:lvl1pPr>
          </a:lstStyle>
          <a:p>
            <a:r>
              <a:rPr lang="en-US" smtClean="0"/>
              <a:t> </a:t>
            </a:r>
            <a:endParaRPr lang="en-US" dirty="0"/>
          </a:p>
        </p:txBody>
      </p:sp>
      <p:sp>
        <p:nvSpPr>
          <p:cNvPr id="6"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245225"/>
            <a:ext cx="1981200" cy="476250"/>
          </a:xfrm>
          <a:prstGeom prst="rect">
            <a:avLst/>
          </a:prstGeom>
        </p:spPr>
        <p:txBody>
          <a:bodyPr/>
          <a:lstStyle>
            <a:lvl1pPr>
              <a:defRPr/>
            </a:lvl1pPr>
          </a:lstStyle>
          <a:p>
            <a:fld id="{8CD52D2A-8B56-4E99-A72A-E7B4007AFCE8}" type="datetimeFigureOut">
              <a:rPr lang="en-US"/>
              <a:pPr/>
              <a:t>9/16/2013</a:t>
            </a:fld>
            <a:endParaRPr lang="en-US"/>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endParaRPr lang="en-US"/>
          </a:p>
        </p:txBody>
      </p:sp>
      <p:sp>
        <p:nvSpPr>
          <p:cNvPr id="9"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6" name="Textplatzhalter Descriptor 1"/>
          <p:cNvSpPr>
            <a:spLocks noGrp="1"/>
          </p:cNvSpPr>
          <p:nvPr>
            <p:ph type="body" sz="quarter" idx="10" hasCustomPrompt="1"/>
          </p:nvPr>
        </p:nvSpPr>
        <p:spPr>
          <a:xfrm>
            <a:off x="180000" y="131668"/>
            <a:ext cx="8877600" cy="248604"/>
          </a:xfrm>
        </p:spPr>
        <p:txBody>
          <a:bodyPr lIns="0" tIns="0" rIns="0" bIns="0" anchor="t" anchorCtr="0">
            <a:no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180000" y="365712"/>
            <a:ext cx="8877600" cy="248604"/>
          </a:xfrm>
        </p:spPr>
        <p:txBody>
          <a:bodyPr lIns="0" tIns="0" rIns="0" bIns="0" anchor="t" anchorCtr="0">
            <a:norm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160627" y="1065033"/>
            <a:ext cx="8796337" cy="1245953"/>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10" name="Rectangle 2051"/>
          <p:cNvSpPr>
            <a:spLocks noGrp="1" noChangeArrowheads="1"/>
          </p:cNvSpPr>
          <p:nvPr>
            <p:ph type="subTitle" sz="quarter" idx="1" hasCustomPrompt="1"/>
          </p:nvPr>
        </p:nvSpPr>
        <p:spPr>
          <a:xfrm>
            <a:off x="160627" y="2304926"/>
            <a:ext cx="8796337"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ver slide with Two Images">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69200" y="2163600"/>
            <a:ext cx="4320000" cy="3258000"/>
          </a:xfrm>
        </p:spPr>
        <p:txBody>
          <a:bodyPr/>
          <a:lstStyle/>
          <a:p>
            <a:r>
              <a:rPr lang="en-US" noProof="0" smtClean="0"/>
              <a:t>Click icon to add picture</a:t>
            </a:r>
            <a:endParaRPr lang="en-GB" noProof="0" dirty="0"/>
          </a:p>
        </p:txBody>
      </p:sp>
      <p:sp>
        <p:nvSpPr>
          <p:cNvPr id="14" name="Picture Placeholder 12"/>
          <p:cNvSpPr>
            <a:spLocks noGrp="1"/>
          </p:cNvSpPr>
          <p:nvPr>
            <p:ph type="pic" sz="quarter" idx="11"/>
          </p:nvPr>
        </p:nvSpPr>
        <p:spPr>
          <a:xfrm>
            <a:off x="4654800" y="2163600"/>
            <a:ext cx="4294800" cy="3258000"/>
          </a:xfrm>
        </p:spPr>
        <p:txBody>
          <a:bodyPr/>
          <a:lstStyle/>
          <a:p>
            <a:r>
              <a:rPr lang="en-US" noProof="0" smtClean="0"/>
              <a:t>Click icon to add picture</a:t>
            </a:r>
            <a:endParaRPr lang="en-GB" noProof="0" dirty="0"/>
          </a:p>
        </p:txBody>
      </p:sp>
      <p:sp>
        <p:nvSpPr>
          <p:cNvPr id="6" name="Rectangle 2050"/>
          <p:cNvSpPr>
            <a:spLocks noGrp="1" noChangeArrowheads="1"/>
          </p:cNvSpPr>
          <p:nvPr>
            <p:ph type="ctrTitle" hasCustomPrompt="1"/>
          </p:nvPr>
        </p:nvSpPr>
        <p:spPr bwMode="auto">
          <a:xfrm>
            <a:off x="160627" y="66561"/>
            <a:ext cx="8796337" cy="602956"/>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7" name="Rectangle 2051"/>
          <p:cNvSpPr>
            <a:spLocks noGrp="1" noChangeArrowheads="1"/>
          </p:cNvSpPr>
          <p:nvPr>
            <p:ph type="subTitle" sz="quarter" idx="1" hasCustomPrompt="1"/>
          </p:nvPr>
        </p:nvSpPr>
        <p:spPr>
          <a:xfrm>
            <a:off x="160627" y="663457"/>
            <a:ext cx="8796337"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7638" y="608400"/>
            <a:ext cx="8805600" cy="820800"/>
          </a:xfrm>
        </p:spPr>
        <p:txBody>
          <a:bodyPr lIns="0" tIns="0" anchor="t" anchorCtr="0"/>
          <a:lstStyle>
            <a:lvl1pPr>
              <a:defRPr/>
            </a:lvl1pPr>
          </a:lstStyle>
          <a:p>
            <a:r>
              <a:rPr lang="en-GB" noProof="0" dirty="0" smtClean="0"/>
              <a:t>Agenda/Contents/Section</a:t>
            </a:r>
            <a:endParaRPr lang="en-GB" noProof="0" dirty="0"/>
          </a:p>
        </p:txBody>
      </p:sp>
      <p:sp>
        <p:nvSpPr>
          <p:cNvPr id="6" name="Text Placeholder 5"/>
          <p:cNvSpPr>
            <a:spLocks noGrp="1"/>
          </p:cNvSpPr>
          <p:nvPr>
            <p:ph type="body" sz="quarter" idx="10" hasCustomPrompt="1"/>
          </p:nvPr>
        </p:nvSpPr>
        <p:spPr>
          <a:xfrm>
            <a:off x="180000" y="1771412"/>
            <a:ext cx="8769600" cy="4255200"/>
          </a:xfrm>
        </p:spPr>
        <p:txBody>
          <a:bodyPr/>
          <a:lstStyle/>
          <a:p>
            <a:r>
              <a:rPr lang="en-GB" dirty="0" smtClean="0"/>
              <a:t>Section title 1</a:t>
            </a:r>
          </a:p>
          <a:p>
            <a:r>
              <a:rPr lang="en-GB" dirty="0" smtClean="0"/>
              <a:t>Section title 2</a:t>
            </a:r>
          </a:p>
          <a:p>
            <a:r>
              <a:rPr lang="en-GB" dirty="0" smtClean="0"/>
              <a:t>Section title 3</a:t>
            </a:r>
            <a:endParaRPr lang="en-GB"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13" name="Inhaltsplatzhalter 12"/>
          <p:cNvSpPr>
            <a:spLocks noGrp="1"/>
          </p:cNvSpPr>
          <p:nvPr>
            <p:ph sz="quarter" idx="17"/>
          </p:nvPr>
        </p:nvSpPr>
        <p:spPr>
          <a:xfrm>
            <a:off x="182109" y="1770742"/>
            <a:ext cx="8766175" cy="4346575"/>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8" name="Title 7"/>
          <p:cNvSpPr>
            <a:spLocks noGrp="1"/>
          </p:cNvSpPr>
          <p:nvPr>
            <p:ph type="title"/>
          </p:nvPr>
        </p:nvSpPr>
        <p:spPr/>
        <p:txBody>
          <a:bodyPr/>
          <a:lstStyle/>
          <a:p>
            <a:r>
              <a:rPr lang="en-US" noProof="0" smtClean="0"/>
              <a:t>Click to edit Master title style</a:t>
            </a:r>
            <a:endParaRPr lang="en-GB" noProof="0" dirty="0"/>
          </a:p>
        </p:txBody>
      </p:sp>
      <p:sp>
        <p:nvSpPr>
          <p:cNvPr id="9" name="NEW_FOOTER_XUDVGYEHFL"/>
          <p:cNvSpPr>
            <a:spLocks noGrp="1"/>
          </p:cNvSpPr>
          <p:nvPr>
            <p:ph type="dt" sz="half" idx="18"/>
          </p:nvPr>
        </p:nvSpPr>
        <p:spPr/>
        <p:txBody>
          <a:bodyPr/>
          <a:lstStyle/>
          <a:p>
            <a:endParaRPr lang="en-GB" dirty="0"/>
          </a:p>
        </p:txBody>
      </p:sp>
      <p:sp>
        <p:nvSpPr>
          <p:cNvPr id="11" name="NEW_FOOTER_TAEFKWTIJZ"/>
          <p:cNvSpPr>
            <a:spLocks noGrp="1"/>
          </p:cNvSpPr>
          <p:nvPr>
            <p:ph type="sldNum" sz="quarter" idx="19"/>
          </p:nvPr>
        </p:nvSpPr>
        <p:spPr/>
        <p:txBody>
          <a:bodyPr/>
          <a:lstStyle/>
          <a:p>
            <a:r>
              <a:rPr lang="en-GB" smtClean="0"/>
              <a:t>Slide </a:t>
            </a:r>
            <a:fld id="{CE332037-203C-46D4-83FF-2B8C91549C8D}" type="slidenum">
              <a:rPr lang="en-GB" smtClean="0"/>
              <a:pPr/>
              <a:t>‹#›</a:t>
            </a:fld>
            <a:endParaRPr lang="en-GB" dirty="0"/>
          </a:p>
        </p:txBody>
      </p:sp>
      <p:sp>
        <p:nvSpPr>
          <p:cNvPr id="12" name="NEW_FOOTER_CMQKAYYXAS"/>
          <p:cNvSpPr>
            <a:spLocks noGrp="1"/>
          </p:cNvSpPr>
          <p:nvPr>
            <p:ph type="ftr" sz="quarter" idx="20"/>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smtClean="0"/>
              <a:t>Click to edit Master title style</a:t>
            </a:r>
            <a:endParaRPr lang="en-GB" dirty="0"/>
          </a:p>
        </p:txBody>
      </p:sp>
      <p:sp>
        <p:nvSpPr>
          <p:cNvPr id="10" name="Inhaltsplatzhalter 9"/>
          <p:cNvSpPr>
            <a:spLocks noGrp="1"/>
          </p:cNvSpPr>
          <p:nvPr>
            <p:ph sz="quarter" idx="21"/>
          </p:nvPr>
        </p:nvSpPr>
        <p:spPr>
          <a:xfrm>
            <a:off x="188686" y="1770289"/>
            <a:ext cx="4303485" cy="4303713"/>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4666347" y="1770289"/>
            <a:ext cx="4303485" cy="43037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p:txBody>
          <a:bodyPr/>
          <a:lstStyle/>
          <a:p>
            <a:endParaRPr lang="en-GB" dirty="0"/>
          </a:p>
        </p:txBody>
      </p:sp>
      <p:sp>
        <p:nvSpPr>
          <p:cNvPr id="14" name="Slide Number Placeholder 13"/>
          <p:cNvSpPr>
            <a:spLocks noGrp="1"/>
          </p:cNvSpPr>
          <p:nvPr>
            <p:ph type="sldNum" sz="quarter" idx="24"/>
          </p:nvPr>
        </p:nvSpPr>
        <p:spPr/>
        <p:txBody>
          <a:bodyPr/>
          <a:lstStyle/>
          <a:p>
            <a:r>
              <a:rPr lang="en-GB" smtClean="0"/>
              <a:t>Slide </a:t>
            </a:r>
            <a:fld id="{CE332037-203C-46D4-83FF-2B8C91549C8D}" type="slidenum">
              <a:rPr lang="en-GB" smtClean="0"/>
              <a:pPr/>
              <a:t>‹#›</a:t>
            </a:fld>
            <a:endParaRPr lang="en-GB" dirty="0"/>
          </a:p>
        </p:txBody>
      </p:sp>
      <p:sp>
        <p:nvSpPr>
          <p:cNvPr id="15" name="Footer Placeholder 14"/>
          <p:cNvSpPr>
            <a:spLocks noGrp="1"/>
          </p:cNvSpPr>
          <p:nvPr>
            <p:ph type="ftr" sz="quarter" idx="25"/>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3600" y="1771200"/>
            <a:ext cx="8766000" cy="1360800"/>
          </a:xfrm>
        </p:spPr>
        <p:txBody>
          <a:bodyPr/>
          <a:lstStyle/>
          <a:p>
            <a:pPr lvl="0"/>
            <a:r>
              <a:rPr lang="en-US" smtClean="0"/>
              <a:t>Click to edit Master text styles</a:t>
            </a:r>
          </a:p>
          <a:p>
            <a:pPr lvl="1"/>
            <a:r>
              <a:rPr lang="en-US" smtClean="0"/>
              <a:t>Second level</a:t>
            </a:r>
          </a:p>
        </p:txBody>
      </p:sp>
      <p:sp>
        <p:nvSpPr>
          <p:cNvPr id="15" name="Title 14"/>
          <p:cNvSpPr>
            <a:spLocks noGrp="1"/>
          </p:cNvSpPr>
          <p:nvPr>
            <p:ph type="title"/>
          </p:nvPr>
        </p:nvSpPr>
        <p:spPr/>
        <p:txBody>
          <a:bodyPr/>
          <a:lstStyle/>
          <a:p>
            <a:r>
              <a:rPr lang="en-US" smtClean="0"/>
              <a:t>Click to edit Master title style</a:t>
            </a:r>
            <a:endParaRPr lang="en-GB" dirty="0"/>
          </a:p>
        </p:txBody>
      </p:sp>
      <p:sp>
        <p:nvSpPr>
          <p:cNvPr id="18" name="Content Placeholder 17"/>
          <p:cNvSpPr>
            <a:spLocks noGrp="1"/>
          </p:cNvSpPr>
          <p:nvPr>
            <p:ph sz="quarter" idx="18"/>
          </p:nvPr>
        </p:nvSpPr>
        <p:spPr>
          <a:xfrm>
            <a:off x="187200" y="3283200"/>
            <a:ext cx="4294800" cy="279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4658400" y="3283200"/>
            <a:ext cx="4294800" cy="279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p:txBody>
          <a:bodyPr/>
          <a:lstStyle/>
          <a:p>
            <a:endParaRPr lang="en-GB" dirty="0"/>
          </a:p>
        </p:txBody>
      </p:sp>
      <p:sp>
        <p:nvSpPr>
          <p:cNvPr id="12" name="Slide Number Placeholder 11"/>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20" name="Footer Placeholder 19"/>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3600" y="1771200"/>
            <a:ext cx="6624000" cy="4334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6897600" y="17712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68976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p>
        </p:txBody>
      </p:sp>
      <p:sp>
        <p:nvSpPr>
          <p:cNvPr id="16" name="Slide Number Placeholder 15"/>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408400" y="1771200"/>
            <a:ext cx="6624000" cy="4334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180000" y="17712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800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p>
        </p:txBody>
      </p:sp>
      <p:sp>
        <p:nvSpPr>
          <p:cNvPr id="16" name="Slide Number Placeholder 15"/>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noProof="0" smtClean="0"/>
              <a:t>Click to edit Master title style</a:t>
            </a:r>
            <a:endParaRPr lang="en-GB" noProof="0"/>
          </a:p>
        </p:txBody>
      </p:sp>
      <p:sp>
        <p:nvSpPr>
          <p:cNvPr id="10" name="Inhaltsplatzhalter 9"/>
          <p:cNvSpPr>
            <a:spLocks noGrp="1"/>
          </p:cNvSpPr>
          <p:nvPr>
            <p:ph sz="quarter" idx="21"/>
          </p:nvPr>
        </p:nvSpPr>
        <p:spPr>
          <a:xfrm>
            <a:off x="486000" y="1771200"/>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3258000" y="1770289"/>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6033600" y="1771200"/>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p:txBody>
          <a:bodyPr/>
          <a:lstStyle/>
          <a:p>
            <a:endParaRPr lang="en-GB" dirty="0"/>
          </a:p>
        </p:txBody>
      </p:sp>
      <p:sp>
        <p:nvSpPr>
          <p:cNvPr id="13" name="Slide Number Placeholder 12"/>
          <p:cNvSpPr>
            <a:spLocks noGrp="1"/>
          </p:cNvSpPr>
          <p:nvPr>
            <p:ph type="sldNum" sz="quarter" idx="25"/>
          </p:nvPr>
        </p:nvSpPr>
        <p:spPr/>
        <p:txBody>
          <a:bodyPr/>
          <a:lstStyle/>
          <a:p>
            <a:r>
              <a:rPr lang="en-GB" smtClean="0"/>
              <a:t>Slide </a:t>
            </a:r>
            <a:fld id="{CE332037-203C-46D4-83FF-2B8C91549C8D}" type="slidenum">
              <a:rPr lang="en-GB" smtClean="0"/>
              <a:pPr/>
              <a:t>‹#›</a:t>
            </a:fld>
            <a:endParaRPr lang="en-GB" dirty="0"/>
          </a:p>
        </p:txBody>
      </p:sp>
      <p:sp>
        <p:nvSpPr>
          <p:cNvPr id="14" name="Footer Placeholder 13"/>
          <p:cNvSpPr>
            <a:spLocks noGrp="1"/>
          </p:cNvSpPr>
          <p:nvPr>
            <p:ph type="ftr" sz="quarter" idx="26"/>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el 1"/>
          <p:cNvSpPr>
            <a:spLocks noGrp="1"/>
          </p:cNvSpPr>
          <p:nvPr>
            <p:ph type="title"/>
          </p:nvPr>
        </p:nvSpPr>
        <p:spPr>
          <a:xfrm>
            <a:off x="179092" y="608400"/>
            <a:ext cx="8805600" cy="756000"/>
          </a:xfrm>
        </p:spPr>
        <p:txBody>
          <a:bodyPr/>
          <a:lstStyle>
            <a:lvl1pPr>
              <a:defRPr/>
            </a:lvl1pPr>
          </a:lstStyle>
          <a:p>
            <a:r>
              <a:rPr lang="en-US" smtClean="0"/>
              <a:t>Click to edit Master title style</a:t>
            </a:r>
            <a:endParaRPr lang="en-GB" dirty="0"/>
          </a:p>
        </p:txBody>
      </p:sp>
      <p:sp>
        <p:nvSpPr>
          <p:cNvPr id="11" name="Date Placeholder 10"/>
          <p:cNvSpPr>
            <a:spLocks noGrp="1"/>
          </p:cNvSpPr>
          <p:nvPr>
            <p:ph type="dt" sz="half" idx="10"/>
          </p:nvPr>
        </p:nvSpPr>
        <p:spPr/>
        <p:txBody>
          <a:bodyPr/>
          <a:lstStyle/>
          <a:p>
            <a:endParaRPr lang="en-GB" dirty="0"/>
          </a:p>
        </p:txBody>
      </p:sp>
      <p:sp>
        <p:nvSpPr>
          <p:cNvPr id="12" name="Slide Number Placeholder 11"/>
          <p:cNvSpPr>
            <a:spLocks noGrp="1"/>
          </p:cNvSpPr>
          <p:nvPr>
            <p:ph type="sldNum" sz="quarter" idx="11"/>
          </p:nvPr>
        </p:nvSpPr>
        <p:spPr/>
        <p:txBody>
          <a:bodyPr/>
          <a:lstStyle/>
          <a:p>
            <a:r>
              <a:rPr lang="en-GB" smtClean="0"/>
              <a:t>Slide </a:t>
            </a:r>
            <a:fld id="{CE332037-203C-46D4-83FF-2B8C91549C8D}" type="slidenum">
              <a:rPr lang="en-GB" smtClean="0"/>
              <a:pPr/>
              <a:t>‹#›</a:t>
            </a:fld>
            <a:endParaRPr lang="en-GB" dirty="0"/>
          </a:p>
        </p:txBody>
      </p:sp>
      <p:sp>
        <p:nvSpPr>
          <p:cNvPr id="16" name="Footer Placeholder 15"/>
          <p:cNvSpPr>
            <a:spLocks noGrp="1"/>
          </p:cNvSpPr>
          <p:nvPr>
            <p:ph type="ftr" sz="quarter" idx="1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Empty no Foot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endParaRPr lang="en-GB" dirty="0"/>
          </a:p>
        </p:txBody>
      </p:sp>
      <p:sp>
        <p:nvSpPr>
          <p:cNvPr id="14" name="Slide Number Placeholder 13"/>
          <p:cNvSpPr>
            <a:spLocks noGrp="1"/>
          </p:cNvSpPr>
          <p:nvPr>
            <p:ph type="sldNum" sz="quarter" idx="11"/>
          </p:nvPr>
        </p:nvSpPr>
        <p:spPr/>
        <p:txBody>
          <a:bodyPr/>
          <a:lstStyle/>
          <a:p>
            <a:r>
              <a:rPr lang="en-GB" smtClean="0"/>
              <a:t>Slide </a:t>
            </a:r>
            <a:fld id="{CE332037-203C-46D4-83FF-2B8C91549C8D}" type="slidenum">
              <a:rPr lang="en-GB" smtClean="0"/>
              <a:pPr/>
              <a:t>‹#›</a:t>
            </a:fld>
            <a:endParaRPr lang="en-GB" dirty="0"/>
          </a:p>
        </p:txBody>
      </p:sp>
      <p:sp>
        <p:nvSpPr>
          <p:cNvPr id="15" name="Footer Placeholder 14"/>
          <p:cNvSpPr>
            <a:spLocks noGrp="1"/>
          </p:cNvSpPr>
          <p:nvPr>
            <p:ph type="ftr" sz="quarter" idx="1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10" name="Titel 1"/>
          <p:cNvSpPr>
            <a:spLocks noGrp="1"/>
          </p:cNvSpPr>
          <p:nvPr>
            <p:ph type="title" hasCustomPrompt="1"/>
          </p:nvPr>
        </p:nvSpPr>
        <p:spPr>
          <a:xfrm>
            <a:off x="157358" y="71414"/>
            <a:ext cx="8838000" cy="1643521"/>
          </a:xfrm>
        </p:spPr>
        <p:txBody>
          <a:bodyPr/>
          <a:lstStyle>
            <a:lvl1pPr>
              <a:defRPr sz="4000">
                <a:solidFill>
                  <a:schemeClr val="accent1"/>
                </a:solidFill>
              </a:defRPr>
            </a:lvl1pPr>
          </a:lstStyle>
          <a:p>
            <a:r>
              <a:rPr lang="en-GB" noProof="0" dirty="0" smtClean="0"/>
              <a:t>Closing statement</a:t>
            </a:r>
            <a:endParaRPr lang="en-GB" sz="2400" noProof="0" dirty="0">
              <a:solidFill>
                <a:schemeClr val="tx2"/>
              </a:solidFill>
            </a:endParaRPr>
          </a:p>
        </p:txBody>
      </p:sp>
      <p:sp>
        <p:nvSpPr>
          <p:cNvPr id="5" name="Text Placeholder 8"/>
          <p:cNvSpPr>
            <a:spLocks noGrp="1"/>
          </p:cNvSpPr>
          <p:nvPr>
            <p:ph type="body" sz="quarter" idx="10" hasCustomPrompt="1"/>
          </p:nvPr>
        </p:nvSpPr>
        <p:spPr>
          <a:xfrm>
            <a:off x="169863" y="6089650"/>
            <a:ext cx="5184652" cy="596900"/>
          </a:xfrm>
        </p:spPr>
        <p:txBody>
          <a:bodyPr anchor="b" anchorCtr="0"/>
          <a:lstStyle>
            <a:lvl1pPr>
              <a:spcBef>
                <a:spcPts val="0"/>
              </a:spcBef>
              <a:spcAft>
                <a:spcPts val="0"/>
              </a:spcAft>
              <a:defRPr sz="800">
                <a:solidFill>
                  <a:schemeClr val="accent1"/>
                </a:solidFill>
              </a:defRPr>
            </a:lvl1pPr>
          </a:lstStyle>
          <a:p>
            <a:pPr lvl="0"/>
            <a:r>
              <a:rPr lang="en-GB" smtClean="0"/>
              <a:t>Add legal text and copyright here.</a:t>
            </a:r>
            <a:endParaRPr lang="en-GB"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8"/>
          <p:cNvSpPr>
            <a:spLocks noGrp="1"/>
          </p:cNvSpPr>
          <p:nvPr>
            <p:ph type="dt" sz="half" idx="18"/>
          </p:nvPr>
        </p:nvSpPr>
        <p:spPr>
          <a:xfrm>
            <a:off x="6804664" y="6366618"/>
            <a:ext cx="2133600" cy="170916"/>
          </a:xfrm>
        </p:spPr>
        <p:txBody>
          <a:bodyPr/>
          <a:lstStyle/>
          <a:p>
            <a:endParaRPr lang="en-GB" dirty="0"/>
          </a:p>
        </p:txBody>
      </p:sp>
      <p:sp>
        <p:nvSpPr>
          <p:cNvPr id="8" name="Slide Number Placeholder 10"/>
          <p:cNvSpPr>
            <a:spLocks noGrp="1"/>
          </p:cNvSpPr>
          <p:nvPr>
            <p:ph type="sldNum" sz="quarter" idx="19"/>
          </p:nvPr>
        </p:nvSpPr>
        <p:spPr>
          <a:xfrm>
            <a:off x="6804664" y="6526472"/>
            <a:ext cx="2133600" cy="150811"/>
          </a:xfrm>
        </p:spPr>
        <p:txBody>
          <a:bodyPr/>
          <a:lstStyle/>
          <a:p>
            <a:r>
              <a:rPr lang="en-GB" smtClean="0"/>
              <a:t>Slide </a:t>
            </a:r>
            <a:fld id="{CE332037-203C-46D4-83FF-2B8C91549C8D}" type="slidenum">
              <a:rPr lang="en-GB" smtClean="0"/>
              <a:pPr/>
              <a:t>‹#›</a:t>
            </a:fld>
            <a:endParaRPr lang="en-GB" dirty="0"/>
          </a:p>
        </p:txBody>
      </p:sp>
      <p:sp>
        <p:nvSpPr>
          <p:cNvPr id="9" name="Footer Placeholder 11"/>
          <p:cNvSpPr>
            <a:spLocks noGrp="1"/>
          </p:cNvSpPr>
          <p:nvPr>
            <p:ph type="ftr" sz="quarter" idx="20"/>
          </p:nvPr>
        </p:nvSpPr>
        <p:spPr>
          <a:xfrm>
            <a:off x="185574" y="6366618"/>
            <a:ext cx="6243814" cy="159411"/>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752600"/>
            <a:ext cx="4333875"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0"/>
            <a:ext cx="4335462"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NEW_FOOTER_GMOVGHLQOD"/>
          <p:cNvSpPr>
            <a:spLocks noGrp="1"/>
          </p:cNvSpPr>
          <p:nvPr>
            <p:ph type="dt" sz="half" idx="18"/>
          </p:nvPr>
        </p:nvSpPr>
        <p:spPr>
          <a:xfrm>
            <a:off x="6804664" y="6366618"/>
            <a:ext cx="2133600" cy="170916"/>
          </a:xfrm>
        </p:spPr>
        <p:txBody>
          <a:bodyPr/>
          <a:lstStyle/>
          <a:p>
            <a:endParaRPr lang="en-GB" dirty="0"/>
          </a:p>
        </p:txBody>
      </p:sp>
      <p:sp>
        <p:nvSpPr>
          <p:cNvPr id="9" name="NEW_FOOTER_JSCMJETYYX"/>
          <p:cNvSpPr>
            <a:spLocks noGrp="1"/>
          </p:cNvSpPr>
          <p:nvPr>
            <p:ph type="sldNum" sz="quarter" idx="19"/>
          </p:nvPr>
        </p:nvSpPr>
        <p:spPr>
          <a:xfrm>
            <a:off x="6804664" y="6526472"/>
            <a:ext cx="2133600" cy="150811"/>
          </a:xfrm>
        </p:spPr>
        <p:txBody>
          <a:bodyPr/>
          <a:lstStyle/>
          <a:p>
            <a:r>
              <a:rPr lang="en-GB" smtClean="0"/>
              <a:t>Slide </a:t>
            </a:r>
            <a:fld id="{CE332037-203C-46D4-83FF-2B8C91549C8D}" type="slidenum">
              <a:rPr lang="en-GB" smtClean="0"/>
              <a:pPr/>
              <a:t>‹#›</a:t>
            </a:fld>
            <a:endParaRPr lang="en-GB" dirty="0"/>
          </a:p>
        </p:txBody>
      </p:sp>
      <p:sp>
        <p:nvSpPr>
          <p:cNvPr id="10" name="NEW_FOOTER_ASPTIOOWYZ"/>
          <p:cNvSpPr>
            <a:spLocks noGrp="1"/>
          </p:cNvSpPr>
          <p:nvPr>
            <p:ph type="ftr" sz="quarter" idx="20"/>
          </p:nvPr>
        </p:nvSpPr>
        <p:spPr>
          <a:xfrm>
            <a:off x="185574" y="6366618"/>
            <a:ext cx="6243814" cy="159411"/>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NEW_FOOTER_PUELFYLXWK"/>
          <p:cNvSpPr>
            <a:spLocks noGrp="1"/>
          </p:cNvSpPr>
          <p:nvPr>
            <p:ph type="dt" sz="half" idx="18"/>
          </p:nvPr>
        </p:nvSpPr>
        <p:spPr>
          <a:xfrm>
            <a:off x="6804664" y="6366618"/>
            <a:ext cx="2133600" cy="170916"/>
          </a:xfrm>
        </p:spPr>
        <p:txBody>
          <a:bodyPr/>
          <a:lstStyle/>
          <a:p>
            <a:endParaRPr lang="en-GB" dirty="0"/>
          </a:p>
        </p:txBody>
      </p:sp>
      <p:sp>
        <p:nvSpPr>
          <p:cNvPr id="7" name="NEW_FOOTER_ZIBDQDJGPN"/>
          <p:cNvSpPr>
            <a:spLocks noGrp="1"/>
          </p:cNvSpPr>
          <p:nvPr>
            <p:ph type="sldNum" sz="quarter" idx="19"/>
          </p:nvPr>
        </p:nvSpPr>
        <p:spPr>
          <a:xfrm>
            <a:off x="6804664" y="6526472"/>
            <a:ext cx="2133600" cy="150811"/>
          </a:xfrm>
        </p:spPr>
        <p:txBody>
          <a:bodyPr/>
          <a:lstStyle/>
          <a:p>
            <a:r>
              <a:rPr lang="en-GB" smtClean="0"/>
              <a:t>Slide </a:t>
            </a:r>
            <a:fld id="{CE332037-203C-46D4-83FF-2B8C91549C8D}" type="slidenum">
              <a:rPr lang="en-GB" smtClean="0"/>
              <a:pPr/>
              <a:t>‹#›</a:t>
            </a:fld>
            <a:endParaRPr lang="en-GB" dirty="0"/>
          </a:p>
        </p:txBody>
      </p:sp>
      <p:sp>
        <p:nvSpPr>
          <p:cNvPr id="8" name="NEW_FOOTER_ZKWSQWEMWQ"/>
          <p:cNvSpPr>
            <a:spLocks noGrp="1"/>
          </p:cNvSpPr>
          <p:nvPr>
            <p:ph type="ftr" sz="quarter" idx="20"/>
          </p:nvPr>
        </p:nvSpPr>
        <p:spPr>
          <a:xfrm>
            <a:off x="185574" y="6366618"/>
            <a:ext cx="6243814" cy="159411"/>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pic>
        <p:nvPicPr>
          <p:cNvPr id="4"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5"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6"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9" y="608013"/>
            <a:ext cx="2205037" cy="5480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9" y="608013"/>
            <a:ext cx="6464300" cy="5480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3" cy="7556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60339" y="1752601"/>
            <a:ext cx="4333875"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6614" y="1752601"/>
            <a:ext cx="4335463"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160340" y="3995739"/>
            <a:ext cx="8821737" cy="2092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4"/>
          <p:cNvSpPr>
            <a:spLocks noGrp="1"/>
          </p:cNvSpPr>
          <p:nvPr>
            <p:ph type="sldNum" sz="quarter" idx="4"/>
          </p:nvPr>
        </p:nvSpPr>
        <p:spPr>
          <a:xfrm>
            <a:off x="68580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Slide </a:t>
            </a:r>
            <a:fld id="{55D8735E-60E5-4F39-B482-3EF5A24E612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image" Target="../media/image1.png"/><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5" name="Rectangle 4"/>
          <p:cNvSpPr>
            <a:spLocks noGrp="1" noChangeArrowheads="1"/>
          </p:cNvSpPr>
          <p:nvPr>
            <p:ph type="title"/>
          </p:nvPr>
        </p:nvSpPr>
        <p:spPr bwMode="black">
          <a:xfrm>
            <a:off x="160338" y="608013"/>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title style</a:t>
            </a:r>
          </a:p>
        </p:txBody>
      </p:sp>
      <p:sp>
        <p:nvSpPr>
          <p:cNvPr id="84996" name="Rectangle 5"/>
          <p:cNvSpPr>
            <a:spLocks noGrp="1" noChangeArrowheads="1"/>
          </p:cNvSpPr>
          <p:nvPr>
            <p:ph type="body" idx="1"/>
          </p:nvPr>
        </p:nvSpPr>
        <p:spPr bwMode="auto">
          <a:xfrm>
            <a:off x="160338" y="1752600"/>
            <a:ext cx="8821737" cy="43354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smtClean="0"/>
              <a:t>Click to edit Master text styles, Click to edit Master text styles,Click to edit Master text styles.</a:t>
            </a:r>
          </a:p>
          <a:p>
            <a:pPr lvl="1"/>
            <a:r>
              <a:rPr lang="en-GB" smtClean="0"/>
              <a:t>Second level, Click to edit Master text stylesClick </a:t>
            </a:r>
            <a:br>
              <a:rPr lang="en-GB" smtClean="0"/>
            </a:br>
            <a:r>
              <a:rPr lang="en-GB" smtClean="0"/>
              <a:t>to edit Master text styles.</a:t>
            </a:r>
          </a:p>
          <a:p>
            <a:pPr lvl="2"/>
            <a:r>
              <a:rPr lang="en-GB" smtClean="0"/>
              <a:t>Third level, Click to edit Master text stylesClick </a:t>
            </a:r>
            <a:br>
              <a:rPr lang="en-GB" smtClean="0"/>
            </a:br>
            <a:r>
              <a:rPr lang="en-GB" smtClean="0"/>
              <a:t>to edit Master text styles.</a:t>
            </a:r>
          </a:p>
          <a:p>
            <a:pPr lvl="3"/>
            <a:r>
              <a:rPr lang="en-GB" smtClean="0"/>
              <a:t>Fourth level, Click to edit Master text stylesClick </a:t>
            </a:r>
            <a:br>
              <a:rPr lang="en-GB" smtClean="0"/>
            </a:br>
            <a:r>
              <a:rPr lang="en-GB" smtClean="0"/>
              <a:t>to edit Master text styles.</a:t>
            </a:r>
          </a:p>
          <a:p>
            <a:pPr lvl="4"/>
            <a:r>
              <a:rPr lang="en-GB" smtClean="0"/>
              <a:t>Fifth level, Click to edit Master text stylesClick </a:t>
            </a:r>
            <a:br>
              <a:rPr lang="en-GB" smtClean="0"/>
            </a:br>
            <a:r>
              <a:rPr lang="en-GB" smtClean="0"/>
              <a:t>to edit Master text styles</a:t>
            </a:r>
          </a:p>
        </p:txBody>
      </p:sp>
      <p:pic>
        <p:nvPicPr>
          <p:cNvPr id="6" name="Picture 2" descr="C:\Documents and Settings\chaitcha605\Desktop\Logos for PwC\Transparent Step Logo.png"/>
          <p:cNvPicPr>
            <a:picLocks noChangeAspect="1" noChangeArrowheads="1"/>
          </p:cNvPicPr>
          <p:nvPr userDrawn="1"/>
        </p:nvPicPr>
        <p:blipFill>
          <a:blip r:embed="rId14"/>
          <a:srcRect/>
          <a:stretch>
            <a:fillRect/>
          </a:stretch>
        </p:blipFill>
        <p:spPr bwMode="auto">
          <a:xfrm>
            <a:off x="7315200" y="6165850"/>
            <a:ext cx="1738313" cy="641350"/>
          </a:xfrm>
          <a:prstGeom prst="rect">
            <a:avLst/>
          </a:prstGeom>
          <a:noFill/>
          <a:ln w="9525">
            <a:noFill/>
            <a:miter lim="800000"/>
            <a:headEnd/>
            <a:tailEnd/>
          </a:ln>
        </p:spPr>
      </p:pic>
      <p:pic>
        <p:nvPicPr>
          <p:cNvPr id="7" name="Picture 3" descr="C:\Documents and Settings\chaitcha605\Desktop\Logos for PwC\Transparent NeGP PNG.png"/>
          <p:cNvPicPr>
            <a:picLocks noChangeAspect="1" noChangeArrowheads="1"/>
          </p:cNvPicPr>
          <p:nvPr userDrawn="1"/>
        </p:nvPicPr>
        <p:blipFill>
          <a:blip r:embed="rId15"/>
          <a:srcRect/>
          <a:stretch>
            <a:fillRect/>
          </a:stretch>
        </p:blipFill>
        <p:spPr bwMode="auto">
          <a:xfrm>
            <a:off x="14288" y="6286500"/>
            <a:ext cx="1662112" cy="533400"/>
          </a:xfrm>
          <a:prstGeom prst="rect">
            <a:avLst/>
          </a:prstGeom>
          <a:noFill/>
          <a:ln w="9525">
            <a:noFill/>
            <a:miter lim="800000"/>
            <a:headEnd/>
            <a:tailEnd/>
          </a:ln>
        </p:spPr>
      </p:pic>
      <p:sp>
        <p:nvSpPr>
          <p:cNvPr id="8"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99" r:id="rId1"/>
    <p:sldLayoutId id="2147483698" r:id="rId2"/>
    <p:sldLayoutId id="2147483697" r:id="rId3"/>
    <p:sldLayoutId id="2147483696" r:id="rId4"/>
    <p:sldLayoutId id="2147483695" r:id="rId5"/>
    <p:sldLayoutId id="2147483694" r:id="rId6"/>
    <p:sldLayoutId id="2147483693" r:id="rId7"/>
    <p:sldLayoutId id="2147483692" r:id="rId8"/>
    <p:sldLayoutId id="2147483691" r:id="rId9"/>
    <p:sldLayoutId id="2147483690" r:id="rId10"/>
    <p:sldLayoutId id="2147483700" r:id="rId11"/>
    <p:sldLayoutId id="2147483701" r:id="rId12"/>
  </p:sldLayoutIdLst>
  <p:hf hdr="0" dt="0"/>
  <p:txStyles>
    <p:titleStyle>
      <a:lvl1pPr algn="l" rtl="0" eaLnBrk="0" fontAlgn="base" hangingPunct="0">
        <a:spcBef>
          <a:spcPct val="0"/>
        </a:spcBef>
        <a:spcAft>
          <a:spcPct val="0"/>
        </a:spcAft>
        <a:defRPr sz="2400">
          <a:solidFill>
            <a:schemeClr val="folHlink"/>
          </a:solidFill>
          <a:latin typeface="+mj-lt"/>
          <a:ea typeface="+mj-ea"/>
          <a:cs typeface="+mj-cs"/>
        </a:defRPr>
      </a:lvl1pPr>
      <a:lvl2pPr algn="l" rtl="0" eaLnBrk="0" fontAlgn="base" hangingPunct="0">
        <a:spcBef>
          <a:spcPct val="0"/>
        </a:spcBef>
        <a:spcAft>
          <a:spcPct val="0"/>
        </a:spcAft>
        <a:defRPr sz="2400">
          <a:solidFill>
            <a:schemeClr val="folHlink"/>
          </a:solidFill>
          <a:latin typeface="Arial" pitchFamily="34" charset="0"/>
          <a:cs typeface="Arial" pitchFamily="34" charset="0"/>
        </a:defRPr>
      </a:lvl2pPr>
      <a:lvl3pPr algn="l" rtl="0" eaLnBrk="0" fontAlgn="base" hangingPunct="0">
        <a:spcBef>
          <a:spcPct val="0"/>
        </a:spcBef>
        <a:spcAft>
          <a:spcPct val="0"/>
        </a:spcAft>
        <a:defRPr sz="2400">
          <a:solidFill>
            <a:schemeClr val="folHlink"/>
          </a:solidFill>
          <a:latin typeface="Arial" pitchFamily="34" charset="0"/>
          <a:cs typeface="Arial" pitchFamily="34" charset="0"/>
        </a:defRPr>
      </a:lvl3pPr>
      <a:lvl4pPr algn="l" rtl="0" eaLnBrk="0" fontAlgn="base" hangingPunct="0">
        <a:spcBef>
          <a:spcPct val="0"/>
        </a:spcBef>
        <a:spcAft>
          <a:spcPct val="0"/>
        </a:spcAft>
        <a:defRPr sz="2400">
          <a:solidFill>
            <a:schemeClr val="folHlink"/>
          </a:solidFill>
          <a:latin typeface="Arial" pitchFamily="34" charset="0"/>
          <a:cs typeface="Arial" pitchFamily="34" charset="0"/>
        </a:defRPr>
      </a:lvl4pPr>
      <a:lvl5pPr algn="l" rtl="0" eaLnBrk="0" fontAlgn="base" hangingPunct="0">
        <a:spcBef>
          <a:spcPct val="0"/>
        </a:spcBef>
        <a:spcAft>
          <a:spcPct val="0"/>
        </a:spcAft>
        <a:defRPr sz="2400">
          <a:solidFill>
            <a:schemeClr val="folHlink"/>
          </a:solidFill>
          <a:latin typeface="Arial" pitchFamily="34" charset="0"/>
          <a:cs typeface="Arial" pitchFamily="34" charset="0"/>
        </a:defRPr>
      </a:lvl5pPr>
      <a:lvl6pPr marL="457200" algn="l" rtl="0" fontAlgn="base">
        <a:spcBef>
          <a:spcPct val="0"/>
        </a:spcBef>
        <a:spcAft>
          <a:spcPct val="0"/>
        </a:spcAft>
        <a:defRPr sz="2400">
          <a:solidFill>
            <a:schemeClr val="folHlink"/>
          </a:solidFill>
          <a:latin typeface="Arial" pitchFamily="34" charset="0"/>
          <a:cs typeface="Arial" pitchFamily="34" charset="0"/>
        </a:defRPr>
      </a:lvl6pPr>
      <a:lvl7pPr marL="914400" algn="l" rtl="0" fontAlgn="base">
        <a:spcBef>
          <a:spcPct val="0"/>
        </a:spcBef>
        <a:spcAft>
          <a:spcPct val="0"/>
        </a:spcAft>
        <a:defRPr sz="2400">
          <a:solidFill>
            <a:schemeClr val="folHlink"/>
          </a:solidFill>
          <a:latin typeface="Arial" pitchFamily="34" charset="0"/>
          <a:cs typeface="Arial" pitchFamily="34" charset="0"/>
        </a:defRPr>
      </a:lvl7pPr>
      <a:lvl8pPr marL="1371600" algn="l" rtl="0" fontAlgn="base">
        <a:spcBef>
          <a:spcPct val="0"/>
        </a:spcBef>
        <a:spcAft>
          <a:spcPct val="0"/>
        </a:spcAft>
        <a:defRPr sz="2400">
          <a:solidFill>
            <a:schemeClr val="folHlink"/>
          </a:solidFill>
          <a:latin typeface="Arial" pitchFamily="34" charset="0"/>
          <a:cs typeface="Arial" pitchFamily="34" charset="0"/>
        </a:defRPr>
      </a:lvl8pPr>
      <a:lvl9pPr marL="1828800" algn="l" rtl="0" fontAlgn="base">
        <a:spcBef>
          <a:spcPct val="0"/>
        </a:spcBef>
        <a:spcAft>
          <a:spcPct val="0"/>
        </a:spcAft>
        <a:defRPr sz="2400">
          <a:solidFill>
            <a:schemeClr val="folHlink"/>
          </a:solidFill>
          <a:latin typeface="Arial" pitchFamily="34" charset="0"/>
          <a:cs typeface="Arial" pitchFamily="34" charset="0"/>
        </a:defRPr>
      </a:lvl9pPr>
    </p:titleStyle>
    <p:bodyStyle>
      <a:lvl1pPr marL="342900" indent="-342900" algn="l" defTabSz="695325" rtl="0" eaLnBrk="0" fontAlgn="base" hangingPunct="0">
        <a:spcBef>
          <a:spcPct val="20000"/>
        </a:spcBef>
        <a:spcAft>
          <a:spcPct val="20000"/>
        </a:spcAft>
        <a:buSzPct val="90000"/>
        <a:buFont typeface="Arial" charset="0"/>
        <a:defRPr sz="2400">
          <a:solidFill>
            <a:schemeClr val="bg2"/>
          </a:solidFill>
          <a:latin typeface="+mn-lt"/>
          <a:ea typeface="+mn-ea"/>
          <a:cs typeface="+mn-cs"/>
        </a:defRPr>
      </a:lvl1pPr>
      <a:lvl2pPr marL="358775" indent="-357188" algn="l" defTabSz="695325" rtl="0" eaLnBrk="0" fontAlgn="base" hangingPunct="0">
        <a:spcBef>
          <a:spcPct val="0"/>
        </a:spcBef>
        <a:spcAft>
          <a:spcPct val="20000"/>
        </a:spcAft>
        <a:buChar char="•"/>
        <a:defRPr sz="2400">
          <a:solidFill>
            <a:schemeClr val="bg2"/>
          </a:solidFill>
          <a:latin typeface="+mn-lt"/>
          <a:cs typeface="+mn-cs"/>
        </a:defRPr>
      </a:lvl2pPr>
      <a:lvl3pPr marL="723900" indent="-363538" algn="l" defTabSz="695325" rtl="0" eaLnBrk="0" fontAlgn="base" hangingPunct="0">
        <a:spcBef>
          <a:spcPct val="0"/>
        </a:spcBef>
        <a:spcAft>
          <a:spcPct val="20000"/>
        </a:spcAft>
        <a:buFont typeface="Arial" charset="0"/>
        <a:buChar char="-"/>
        <a:defRPr sz="2400">
          <a:solidFill>
            <a:schemeClr val="bg2"/>
          </a:solidFill>
          <a:latin typeface="+mn-lt"/>
          <a:cs typeface="+mn-cs"/>
        </a:defRPr>
      </a:lvl3pPr>
      <a:lvl4pPr marL="1076325" indent="-350838" algn="l" defTabSz="695325" rtl="0" eaLnBrk="0" fontAlgn="base" hangingPunct="0">
        <a:spcBef>
          <a:spcPct val="0"/>
        </a:spcBef>
        <a:spcAft>
          <a:spcPct val="20000"/>
        </a:spcAft>
        <a:buChar char="•"/>
        <a:defRPr sz="2400">
          <a:solidFill>
            <a:schemeClr val="bg2"/>
          </a:solidFill>
          <a:latin typeface="+mn-lt"/>
          <a:cs typeface="+mn-cs"/>
        </a:defRPr>
      </a:lvl4pPr>
      <a:lvl5pPr marL="1438275" indent="-360363" algn="l" defTabSz="695325" rtl="0" eaLnBrk="0" fontAlgn="base" hangingPunct="0">
        <a:spcBef>
          <a:spcPct val="0"/>
        </a:spcBef>
        <a:spcAft>
          <a:spcPct val="20000"/>
        </a:spcAft>
        <a:buFont typeface="Arial" charset="0"/>
        <a:buChar char="-"/>
        <a:defRPr sz="2400">
          <a:solidFill>
            <a:schemeClr val="bg2"/>
          </a:solidFill>
          <a:latin typeface="+mn-lt"/>
          <a:cs typeface="+mn-cs"/>
        </a:defRPr>
      </a:lvl5pPr>
      <a:lvl6pPr marL="1895475" indent="-360363" algn="l" defTabSz="695325" rtl="0" fontAlgn="base">
        <a:spcBef>
          <a:spcPct val="0"/>
        </a:spcBef>
        <a:spcAft>
          <a:spcPct val="20000"/>
        </a:spcAft>
        <a:buFont typeface="Arial" pitchFamily="34" charset="0"/>
        <a:buChar char="-"/>
        <a:defRPr sz="2400">
          <a:solidFill>
            <a:schemeClr val="bg2"/>
          </a:solidFill>
          <a:latin typeface="+mn-lt"/>
          <a:cs typeface="+mn-cs"/>
        </a:defRPr>
      </a:lvl6pPr>
      <a:lvl7pPr marL="2352675" indent="-360363" algn="l" defTabSz="695325" rtl="0" fontAlgn="base">
        <a:spcBef>
          <a:spcPct val="0"/>
        </a:spcBef>
        <a:spcAft>
          <a:spcPct val="20000"/>
        </a:spcAft>
        <a:buFont typeface="Arial" pitchFamily="34" charset="0"/>
        <a:buChar char="-"/>
        <a:defRPr sz="2400">
          <a:solidFill>
            <a:schemeClr val="bg2"/>
          </a:solidFill>
          <a:latin typeface="+mn-lt"/>
          <a:cs typeface="+mn-cs"/>
        </a:defRPr>
      </a:lvl7pPr>
      <a:lvl8pPr marL="2809875" indent="-360363" algn="l" defTabSz="695325" rtl="0" fontAlgn="base">
        <a:spcBef>
          <a:spcPct val="0"/>
        </a:spcBef>
        <a:spcAft>
          <a:spcPct val="20000"/>
        </a:spcAft>
        <a:buFont typeface="Arial" pitchFamily="34" charset="0"/>
        <a:buChar char="-"/>
        <a:defRPr sz="2400">
          <a:solidFill>
            <a:schemeClr val="bg2"/>
          </a:solidFill>
          <a:latin typeface="+mn-lt"/>
          <a:cs typeface="+mn-cs"/>
        </a:defRPr>
      </a:lvl8pPr>
      <a:lvl9pPr marL="3267075" indent="-360363" algn="l" defTabSz="695325" rtl="0" fontAlgn="base">
        <a:spcBef>
          <a:spcPct val="0"/>
        </a:spcBef>
        <a:spcAft>
          <a:spcPct val="20000"/>
        </a:spcAft>
        <a:buFont typeface="Arial" pitchFamily="34" charset="0"/>
        <a:buChar char="-"/>
        <a:defRPr sz="2400">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70546" y="608400"/>
            <a:ext cx="8805600" cy="756000"/>
          </a:xfrm>
          <a:prstGeom prst="rect">
            <a:avLst/>
          </a:prstGeom>
        </p:spPr>
        <p:txBody>
          <a:bodyPr vert="horz" lIns="0" tIns="0" rIns="0" bIns="0" rtlCol="0" anchor="t" anchorCtr="0">
            <a:noAutofit/>
          </a:bodyPr>
          <a:lstStyle/>
          <a:p>
            <a:endParaRPr lang="en-GB" noProof="0" dirty="0"/>
          </a:p>
        </p:txBody>
      </p:sp>
      <p:sp>
        <p:nvSpPr>
          <p:cNvPr id="3" name="Textplatzhalter 2"/>
          <p:cNvSpPr>
            <a:spLocks noGrp="1"/>
          </p:cNvSpPr>
          <p:nvPr>
            <p:ph type="body" idx="1"/>
          </p:nvPr>
        </p:nvSpPr>
        <p:spPr>
          <a:xfrm>
            <a:off x="170546" y="1770292"/>
            <a:ext cx="8823600" cy="43344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4" name="Datumsplatzhalter 3"/>
          <p:cNvSpPr>
            <a:spLocks noGrp="1"/>
          </p:cNvSpPr>
          <p:nvPr>
            <p:ph type="dt" sz="half" idx="2"/>
          </p:nvPr>
        </p:nvSpPr>
        <p:spPr>
          <a:xfrm>
            <a:off x="6804664" y="6366618"/>
            <a:ext cx="2133600" cy="170916"/>
          </a:xfrm>
          <a:prstGeom prst="rect">
            <a:avLst/>
          </a:prstGeom>
        </p:spPr>
        <p:txBody>
          <a:bodyPr vert="horz" lIns="0" tIns="0" rIns="0" bIns="0" rtlCol="0" anchor="t" anchorCtr="0"/>
          <a:lstStyle>
            <a:lvl1pPr algn="r">
              <a:defRPr sz="1100">
                <a:solidFill>
                  <a:schemeClr val="accent1"/>
                </a:solidFill>
              </a:defRPr>
            </a:lvl1pPr>
          </a:lstStyle>
          <a:p>
            <a:endParaRPr lang="en-GB" dirty="0"/>
          </a:p>
        </p:txBody>
      </p:sp>
      <p:sp>
        <p:nvSpPr>
          <p:cNvPr id="5" name="Fußzeilenplatzhalter 4"/>
          <p:cNvSpPr>
            <a:spLocks noGrp="1"/>
          </p:cNvSpPr>
          <p:nvPr>
            <p:ph type="ftr" sz="quarter" idx="3"/>
          </p:nvPr>
        </p:nvSpPr>
        <p:spPr>
          <a:xfrm>
            <a:off x="185574" y="6366618"/>
            <a:ext cx="6243814" cy="159411"/>
          </a:xfrm>
          <a:prstGeom prst="rect">
            <a:avLst/>
          </a:prstGeom>
        </p:spPr>
        <p:txBody>
          <a:bodyPr vert="horz" lIns="0" tIns="0" rIns="0" bIns="0" rtlCol="0" anchor="t" anchorCtr="0"/>
          <a:lstStyle>
            <a:lvl1pPr algn="l">
              <a:defRPr sz="1100">
                <a:solidFill>
                  <a:schemeClr val="accent1"/>
                </a:solidFill>
              </a:defRPr>
            </a:lvl1pPr>
          </a:lstStyle>
          <a:p>
            <a:endParaRPr lang="en-GB" dirty="0"/>
          </a:p>
        </p:txBody>
      </p:sp>
      <p:sp>
        <p:nvSpPr>
          <p:cNvPr id="6" name="Foliennummernplatzhalter 5"/>
          <p:cNvSpPr>
            <a:spLocks noGrp="1"/>
          </p:cNvSpPr>
          <p:nvPr>
            <p:ph type="sldNum" sz="quarter" idx="4"/>
          </p:nvPr>
        </p:nvSpPr>
        <p:spPr>
          <a:xfrm>
            <a:off x="6804664" y="6526472"/>
            <a:ext cx="2133600" cy="150811"/>
          </a:xfrm>
          <a:prstGeom prst="rect">
            <a:avLst/>
          </a:prstGeom>
        </p:spPr>
        <p:txBody>
          <a:bodyPr vert="horz" lIns="0" tIns="0" rIns="0" bIns="0" rtlCol="0" anchor="ctr"/>
          <a:lstStyle>
            <a:lvl1pPr algn="r">
              <a:defRPr sz="1100">
                <a:solidFill>
                  <a:schemeClr val="accent1"/>
                </a:solidFill>
              </a:defRPr>
            </a:lvl1pPr>
          </a:lstStyle>
          <a:p>
            <a:r>
              <a:rPr lang="en-GB" dirty="0" smtClean="0"/>
              <a:t>Slide </a:t>
            </a:r>
            <a:fld id="{CE332037-203C-46D4-83FF-2B8C91549C8D}" type="slidenum">
              <a:rPr lang="en-GB" smtClean="0"/>
              <a:pPr/>
              <a:t>‹#›</a:t>
            </a:fld>
            <a:endParaRPr lang="en-GB" dirty="0"/>
          </a:p>
        </p:txBody>
      </p:sp>
      <p:pic>
        <p:nvPicPr>
          <p:cNvPr id="7" name="Picture 2" descr="C:\Documents and Settings\chaitcha605\Desktop\Logos for PwC\Transparent Step Logo.png"/>
          <p:cNvPicPr>
            <a:picLocks noChangeAspect="1" noChangeArrowheads="1"/>
          </p:cNvPicPr>
          <p:nvPr userDrawn="1"/>
        </p:nvPicPr>
        <p:blipFill>
          <a:blip r:embed="rId21"/>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22"/>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Lst>
  <p:timing>
    <p:tnLst>
      <p:par>
        <p:cTn id="1" dur="indefinite" restart="never" nodeType="tmRoot"/>
      </p:par>
    </p:tnLst>
  </p:timing>
  <p:hf hdr="0" ftr="0" dt="0"/>
  <p:txStyles>
    <p:titleStyle>
      <a:lvl1pPr algn="l" defTabSz="914400" rtl="0" eaLnBrk="1" latinLnBrk="0" hangingPunct="1">
        <a:spcBef>
          <a:spcPct val="0"/>
        </a:spcBef>
        <a:buNone/>
        <a:defRPr sz="2400" kern="1200">
          <a:solidFill>
            <a:schemeClr val="tx2"/>
          </a:solidFill>
          <a:latin typeface="+mj-lt"/>
          <a:ea typeface="+mj-ea"/>
          <a:cs typeface="+mj-cs"/>
        </a:defRPr>
      </a:lvl1pPr>
    </p:titleStyle>
    <p:bodyStyle>
      <a:lvl1pPr marL="0" indent="-180975" algn="l" defTabSz="914400" rtl="0" eaLnBrk="1" latinLnBrk="0" hangingPunct="1">
        <a:spcBef>
          <a:spcPts val="0"/>
        </a:spcBef>
        <a:buFont typeface="Arial" pitchFamily="34" charset="0"/>
        <a:buNone/>
        <a:defRPr sz="2000" kern="1200">
          <a:solidFill>
            <a:schemeClr val="accent1"/>
          </a:solidFill>
          <a:latin typeface="+mn-lt"/>
          <a:ea typeface="+mn-ea"/>
          <a:cs typeface="+mn-cs"/>
        </a:defRPr>
      </a:lvl1pPr>
      <a:lvl2pPr marL="180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2pPr>
      <a:lvl3pPr marL="396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3pPr>
      <a:lvl4pPr marL="612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4pPr>
      <a:lvl5pPr marL="900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5pPr>
      <a:lvl6pPr marL="107632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6pPr>
      <a:lvl7pPr marL="125730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7pPr>
      <a:lvl8pPr marL="143827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8pPr>
      <a:lvl9pPr marL="161925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7" Type="http://schemas.openxmlformats.org/officeDocument/2006/relationships/image" Target="../media/image7.w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2.png"/><Relationship Id="rId5" Type="http://schemas.openxmlformats.org/officeDocument/2006/relationships/oleObject" Target="../embeddings/oleObject1.bin"/><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2"/>
          <p:cNvSpPr txBox="1">
            <a:spLocks noChangeArrowheads="1"/>
          </p:cNvSpPr>
          <p:nvPr/>
        </p:nvSpPr>
        <p:spPr bwMode="auto">
          <a:xfrm>
            <a:off x="55110" y="381000"/>
            <a:ext cx="9059862" cy="2246769"/>
          </a:xfrm>
          <a:prstGeom prst="rect">
            <a:avLst/>
          </a:prstGeom>
          <a:noFill/>
          <a:ln w="9525">
            <a:noFill/>
            <a:miter lim="800000"/>
            <a:headEnd/>
            <a:tailEnd/>
          </a:ln>
        </p:spPr>
        <p:txBody>
          <a:bodyPr wrap="square" lIns="63500" tIns="0" rIns="64800" bIns="0">
            <a:spAutoFit/>
          </a:bodyPr>
          <a:lstStyle/>
          <a:p>
            <a:pPr marL="0" lvl="1">
              <a:spcBef>
                <a:spcPts val="600"/>
              </a:spcBef>
            </a:pPr>
            <a:r>
              <a:rPr lang="en-US" sz="3600" dirty="0" smtClean="0"/>
              <a:t>Course: Information Security Management in e-Governance</a:t>
            </a:r>
          </a:p>
          <a:p>
            <a:pPr marL="0" lvl="1">
              <a:spcBef>
                <a:spcPts val="600"/>
              </a:spcBef>
            </a:pPr>
            <a:endParaRPr lang="en-US" sz="3200" dirty="0" smtClean="0"/>
          </a:p>
          <a:p>
            <a:pPr>
              <a:spcBef>
                <a:spcPts val="600"/>
              </a:spcBef>
            </a:pPr>
            <a:r>
              <a:rPr lang="en-US" sz="3200" dirty="0" smtClean="0"/>
              <a:t>Day </a:t>
            </a:r>
            <a:r>
              <a:rPr lang="en-US" sz="3200" dirty="0" smtClean="0"/>
              <a:t>3</a:t>
            </a:r>
            <a:endParaRPr lang="en-US" sz="2000" dirty="0"/>
          </a:p>
        </p:txBody>
      </p:sp>
      <p:sp>
        <p:nvSpPr>
          <p:cNvPr id="4" name="Text Box 72"/>
          <p:cNvSpPr txBox="1">
            <a:spLocks noChangeArrowheads="1"/>
          </p:cNvSpPr>
          <p:nvPr/>
        </p:nvSpPr>
        <p:spPr bwMode="auto">
          <a:xfrm>
            <a:off x="84138" y="5008602"/>
            <a:ext cx="8877300" cy="553998"/>
          </a:xfrm>
          <a:prstGeom prst="rect">
            <a:avLst/>
          </a:prstGeom>
          <a:noFill/>
          <a:ln w="9525">
            <a:noFill/>
            <a:miter lim="800000"/>
            <a:headEnd/>
            <a:tailEnd/>
          </a:ln>
        </p:spPr>
        <p:txBody>
          <a:bodyPr lIns="63500" tIns="0" rIns="64800" bIns="0">
            <a:spAutoFit/>
          </a:bodyPr>
          <a:lstStyle/>
          <a:p>
            <a:pPr>
              <a:spcBef>
                <a:spcPts val="600"/>
              </a:spcBef>
            </a:pPr>
            <a:r>
              <a:rPr lang="en-US" sz="3600" smtClean="0"/>
              <a:t>Session </a:t>
            </a:r>
            <a:r>
              <a:rPr lang="en-US" sz="3600" smtClean="0"/>
              <a:t>3: </a:t>
            </a:r>
            <a:r>
              <a:rPr lang="en-GB" sz="3600" dirty="0" smtClean="0"/>
              <a:t>Securing Business Applications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234950"/>
            <a:ext cx="8805862" cy="755650"/>
          </a:xfrm>
        </p:spPr>
        <p:txBody>
          <a:bodyPr/>
          <a:lstStyle/>
          <a:p>
            <a:r>
              <a:rPr lang="en-US" dirty="0" smtClean="0"/>
              <a:t>The most </a:t>
            </a:r>
            <a:r>
              <a:rPr lang="en-US" smtClean="0"/>
              <a:t>common Business Application </a:t>
            </a:r>
            <a:r>
              <a:rPr lang="en-US" dirty="0" smtClean="0"/>
              <a:t>security issues</a:t>
            </a:r>
            <a:endParaRPr lang="en-US" dirty="0"/>
          </a:p>
        </p:txBody>
      </p:sp>
      <p:sp>
        <p:nvSpPr>
          <p:cNvPr id="3" name="Content Placeholder 2"/>
          <p:cNvSpPr>
            <a:spLocks noGrp="1"/>
          </p:cNvSpPr>
          <p:nvPr>
            <p:ph idx="1"/>
          </p:nvPr>
        </p:nvSpPr>
        <p:spPr>
          <a:xfrm>
            <a:off x="160338" y="1219200"/>
            <a:ext cx="8821737" cy="4640263"/>
          </a:xfrm>
        </p:spPr>
        <p:txBody>
          <a:bodyPr/>
          <a:lstStyle/>
          <a:p>
            <a:pPr marL="363538" lvl="2">
              <a:spcBef>
                <a:spcPts val="1200"/>
              </a:spcBef>
              <a:spcAft>
                <a:spcPts val="1200"/>
              </a:spcAft>
              <a:buFont typeface="Arial" pitchFamily="34" charset="0"/>
              <a:buChar char="•"/>
            </a:pPr>
            <a:r>
              <a:rPr lang="en-US" sz="1600" dirty="0" smtClean="0"/>
              <a:t>Inadequate IT Security and IT involvement during definition, design testing &amp; review</a:t>
            </a:r>
          </a:p>
          <a:p>
            <a:pPr marL="363538" lvl="2">
              <a:spcBef>
                <a:spcPts val="1200"/>
              </a:spcBef>
              <a:spcAft>
                <a:spcPts val="1200"/>
              </a:spcAft>
              <a:buFont typeface="Arial" pitchFamily="34" charset="0"/>
              <a:buChar char="•"/>
            </a:pPr>
            <a:r>
              <a:rPr lang="en-US" sz="1600" dirty="0" smtClean="0"/>
              <a:t>Inadequate development team knowledge - application security threats &amp; secure application development principles</a:t>
            </a:r>
          </a:p>
          <a:p>
            <a:pPr marL="363538" lvl="2">
              <a:spcBef>
                <a:spcPts val="1200"/>
              </a:spcBef>
              <a:spcAft>
                <a:spcPts val="1200"/>
              </a:spcAft>
              <a:buFont typeface="Arial" pitchFamily="34" charset="0"/>
              <a:buChar char="•"/>
            </a:pPr>
            <a:r>
              <a:rPr lang="en-US" sz="1600" dirty="0" smtClean="0"/>
              <a:t>Inadequate security controls throughout the SLDC (e.g. Security Considerations during Business Impact and Threat Assessments, Problem and Change Management, Testing)</a:t>
            </a:r>
          </a:p>
          <a:p>
            <a:pPr marL="363538" lvl="2">
              <a:spcBef>
                <a:spcPts val="1200"/>
              </a:spcBef>
              <a:spcAft>
                <a:spcPts val="1200"/>
              </a:spcAft>
              <a:buFont typeface="Arial" pitchFamily="34" charset="0"/>
              <a:buChar char="•"/>
            </a:pPr>
            <a:r>
              <a:rPr lang="en-US" sz="1600" dirty="0" smtClean="0"/>
              <a:t>Inadequate security testing</a:t>
            </a:r>
          </a:p>
          <a:p>
            <a:pPr marL="363538" lvl="2">
              <a:spcBef>
                <a:spcPts val="1200"/>
              </a:spcBef>
              <a:spcAft>
                <a:spcPts val="1200"/>
              </a:spcAft>
              <a:buFont typeface="Arial" pitchFamily="34" charset="0"/>
              <a:buChar char="•"/>
            </a:pPr>
            <a:r>
              <a:rPr lang="en-US" sz="1600" dirty="0" smtClean="0"/>
              <a:t>Bespoke and rapid development of applications</a:t>
            </a:r>
          </a:p>
          <a:p>
            <a:pPr marL="363538" lvl="2">
              <a:spcBef>
                <a:spcPts val="1200"/>
              </a:spcBef>
              <a:spcAft>
                <a:spcPts val="1200"/>
              </a:spcAft>
              <a:buFont typeface="Arial" pitchFamily="34" charset="0"/>
              <a:buChar char="•"/>
            </a:pPr>
            <a:r>
              <a:rPr lang="en-US" sz="1600" dirty="0" smtClean="0"/>
              <a:t>Inadequate independent and qualified security assessments</a:t>
            </a:r>
          </a:p>
          <a:p>
            <a:pPr marL="363538" lvl="2">
              <a:spcBef>
                <a:spcPts val="1200"/>
              </a:spcBef>
              <a:spcAft>
                <a:spcPts val="1200"/>
              </a:spcAft>
              <a:buFont typeface="Arial" pitchFamily="34" charset="0"/>
              <a:buChar char="•"/>
            </a:pPr>
            <a:r>
              <a:rPr lang="en-US" sz="1600" dirty="0" smtClean="0"/>
              <a:t>Unqualified assessors undertaking security reviews</a:t>
            </a:r>
            <a:endParaRPr lang="en-US" sz="1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Text Box 5"/>
          <p:cNvSpPr txBox="1">
            <a:spLocks noChangeArrowheads="1"/>
          </p:cNvSpPr>
          <p:nvPr/>
        </p:nvSpPr>
        <p:spPr bwMode="auto">
          <a:xfrm>
            <a:off x="84138" y="736600"/>
            <a:ext cx="8877300" cy="381000"/>
          </a:xfrm>
          <a:prstGeom prst="rect">
            <a:avLst/>
          </a:prstGeom>
          <a:noFill/>
          <a:ln w="9525">
            <a:noFill/>
            <a:miter lim="800000"/>
            <a:headEnd/>
            <a:tailEnd/>
          </a:ln>
        </p:spPr>
        <p:txBody>
          <a:bodyPr lIns="63500" tIns="0" rIns="64800" bIns="0">
            <a:spAutoFit/>
          </a:bodyPr>
          <a:lstStyle/>
          <a:p>
            <a:r>
              <a:rPr lang="en-US" sz="2500" b="1" dirty="0"/>
              <a:t>Approach for securing business applications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4"/>
          <p:cNvSpPr>
            <a:spLocks noGrp="1" noChangeArrowheads="1"/>
          </p:cNvSpPr>
          <p:nvPr>
            <p:ph type="title"/>
          </p:nvPr>
        </p:nvSpPr>
        <p:spPr>
          <a:xfrm>
            <a:off x="160338" y="152400"/>
            <a:ext cx="8805862" cy="457200"/>
          </a:xfrm>
        </p:spPr>
        <p:txBody>
          <a:bodyPr/>
          <a:lstStyle/>
          <a:p>
            <a:r>
              <a:rPr lang="en-US" dirty="0" smtClean="0"/>
              <a:t>Key Focus areas in Application Security</a:t>
            </a:r>
            <a:endParaRPr lang="en-US" dirty="0"/>
          </a:p>
        </p:txBody>
      </p:sp>
      <p:sp>
        <p:nvSpPr>
          <p:cNvPr id="41989" name="Rectangle 5"/>
          <p:cNvSpPr>
            <a:spLocks noGrp="1" noChangeArrowheads="1"/>
          </p:cNvSpPr>
          <p:nvPr>
            <p:ph type="body" sz="half" idx="1"/>
          </p:nvPr>
        </p:nvSpPr>
        <p:spPr>
          <a:xfrm>
            <a:off x="152400" y="1066800"/>
            <a:ext cx="8196262" cy="4267200"/>
          </a:xfrm>
        </p:spPr>
        <p:txBody>
          <a:bodyPr/>
          <a:lstStyle/>
          <a:p>
            <a:pPr marL="349250" indent="-349250">
              <a:spcBef>
                <a:spcPts val="1200"/>
              </a:spcBef>
              <a:spcAft>
                <a:spcPts val="600"/>
              </a:spcAft>
              <a:buFont typeface="Arial" pitchFamily="34" charset="0"/>
              <a:buChar char="•"/>
            </a:pPr>
            <a:r>
              <a:rPr lang="en-US" sz="1600" dirty="0" smtClean="0">
                <a:solidFill>
                  <a:schemeClr val="tx2"/>
                </a:solidFill>
              </a:rPr>
              <a:t>Authentication - </a:t>
            </a:r>
            <a:r>
              <a:rPr lang="en-GB" sz="1600" dirty="0" smtClean="0">
                <a:solidFill>
                  <a:schemeClr val="tx2"/>
                </a:solidFill>
              </a:rPr>
              <a:t>How do I know who this is ? </a:t>
            </a:r>
            <a:endParaRPr lang="en-US" sz="1600" dirty="0">
              <a:solidFill>
                <a:schemeClr val="tx2"/>
              </a:solidFill>
            </a:endParaRPr>
          </a:p>
          <a:p>
            <a:pPr lvl="3">
              <a:spcBef>
                <a:spcPts val="1200"/>
              </a:spcBef>
              <a:spcAft>
                <a:spcPts val="600"/>
              </a:spcAft>
            </a:pPr>
            <a:r>
              <a:rPr lang="en-US" sz="1600" dirty="0"/>
              <a:t>Ability to Validate</a:t>
            </a:r>
          </a:p>
          <a:p>
            <a:pPr lvl="3">
              <a:spcBef>
                <a:spcPts val="1200"/>
              </a:spcBef>
              <a:spcAft>
                <a:spcPts val="600"/>
              </a:spcAft>
            </a:pPr>
            <a:r>
              <a:rPr lang="en-US" sz="1600" dirty="0"/>
              <a:t>Proving Identity</a:t>
            </a:r>
          </a:p>
          <a:p>
            <a:pPr marL="349250" indent="-349250">
              <a:spcBef>
                <a:spcPts val="1200"/>
              </a:spcBef>
              <a:spcAft>
                <a:spcPts val="600"/>
              </a:spcAft>
              <a:buFont typeface="Arial" pitchFamily="34" charset="0"/>
              <a:buChar char="•"/>
            </a:pPr>
            <a:r>
              <a:rPr lang="en-US" sz="1600" dirty="0" smtClean="0">
                <a:solidFill>
                  <a:schemeClr val="tx2"/>
                </a:solidFill>
              </a:rPr>
              <a:t>Authorization - </a:t>
            </a:r>
            <a:r>
              <a:rPr lang="en-GB" sz="1600" dirty="0" smtClean="0">
                <a:solidFill>
                  <a:schemeClr val="tx2"/>
                </a:solidFill>
              </a:rPr>
              <a:t>How do I know what he/she can access?”.</a:t>
            </a:r>
            <a:endParaRPr lang="en-US" sz="1600" dirty="0">
              <a:solidFill>
                <a:schemeClr val="tx2"/>
              </a:solidFill>
            </a:endParaRPr>
          </a:p>
          <a:p>
            <a:pPr lvl="3">
              <a:spcBef>
                <a:spcPts val="1200"/>
              </a:spcBef>
              <a:spcAft>
                <a:spcPts val="600"/>
              </a:spcAft>
            </a:pPr>
            <a:r>
              <a:rPr lang="en-US" sz="1600" dirty="0" smtClean="0"/>
              <a:t>Allowing </a:t>
            </a:r>
            <a:r>
              <a:rPr lang="en-US" sz="1600" dirty="0"/>
              <a:t>to Transact</a:t>
            </a:r>
          </a:p>
          <a:p>
            <a:pPr marL="349250" indent="-349250">
              <a:spcBef>
                <a:spcPts val="1200"/>
              </a:spcBef>
              <a:spcAft>
                <a:spcPts val="600"/>
              </a:spcAft>
              <a:buFont typeface="Arial" pitchFamily="34" charset="0"/>
              <a:buChar char="•"/>
            </a:pPr>
            <a:r>
              <a:rPr lang="en-US" sz="1600" dirty="0" smtClean="0">
                <a:solidFill>
                  <a:schemeClr val="tx2"/>
                </a:solidFill>
              </a:rPr>
              <a:t>Accounting - </a:t>
            </a:r>
            <a:r>
              <a:rPr lang="en-GB" sz="1600" dirty="0" smtClean="0">
                <a:solidFill>
                  <a:schemeClr val="tx2"/>
                </a:solidFill>
              </a:rPr>
              <a:t>How to I check what is happening in the system ? </a:t>
            </a:r>
            <a:endParaRPr lang="en-US" sz="1600" dirty="0">
              <a:solidFill>
                <a:schemeClr val="tx2"/>
              </a:solidFill>
            </a:endParaRPr>
          </a:p>
          <a:p>
            <a:pPr lvl="3">
              <a:spcBef>
                <a:spcPts val="1200"/>
              </a:spcBef>
              <a:spcAft>
                <a:spcPts val="600"/>
              </a:spcAft>
            </a:pPr>
            <a:r>
              <a:rPr lang="en-US" sz="1600" dirty="0" smtClean="0"/>
              <a:t>Audit Trails </a:t>
            </a:r>
          </a:p>
          <a:p>
            <a:pPr>
              <a:spcBef>
                <a:spcPts val="1200"/>
              </a:spcBef>
              <a:spcAft>
                <a:spcPts val="600"/>
              </a:spcAft>
              <a:buFont typeface="Arial" pitchFamily="34" charset="0"/>
              <a:buChar char="•"/>
            </a:pPr>
            <a:r>
              <a:rPr lang="en-US" sz="1600" dirty="0" smtClean="0">
                <a:solidFill>
                  <a:schemeClr val="tx2"/>
                </a:solidFill>
              </a:rPr>
              <a:t>Users Management - </a:t>
            </a:r>
            <a:r>
              <a:rPr lang="en-GB" sz="1600" dirty="0" smtClean="0">
                <a:solidFill>
                  <a:schemeClr val="tx2"/>
                </a:solidFill>
              </a:rPr>
              <a:t>How do I manage this identity and what it can access over its lifetime? </a:t>
            </a:r>
            <a:endParaRPr lang="en-US" sz="1600" dirty="0" smtClean="0">
              <a:solidFill>
                <a:schemeClr val="tx2"/>
              </a:solidFill>
            </a:endParaRPr>
          </a:p>
          <a:p>
            <a:pPr lvl="3">
              <a:spcBef>
                <a:spcPts val="1200"/>
              </a:spcBef>
              <a:spcAft>
                <a:spcPts val="600"/>
              </a:spcAft>
            </a:pPr>
            <a:r>
              <a:rPr lang="en-US" sz="1600" dirty="0" smtClean="0"/>
              <a:t>Management </a:t>
            </a:r>
          </a:p>
          <a:p>
            <a:pPr lvl="3">
              <a:spcBef>
                <a:spcPts val="1200"/>
              </a:spcBef>
              <a:spcAft>
                <a:spcPts val="600"/>
              </a:spcAft>
            </a:pPr>
            <a:r>
              <a:rPr lang="en-US" sz="1600" dirty="0" smtClean="0"/>
              <a:t>Profiling</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755650"/>
          </a:xfrm>
        </p:spPr>
        <p:txBody>
          <a:bodyPr/>
          <a:lstStyle/>
          <a:p>
            <a:r>
              <a:rPr lang="en-GB" dirty="0" smtClean="0">
                <a:solidFill>
                  <a:schemeClr val="bg2"/>
                </a:solidFill>
              </a:rPr>
              <a:t>Authentication</a:t>
            </a:r>
            <a:endParaRPr lang="en-US" dirty="0"/>
          </a:p>
        </p:txBody>
      </p:sp>
      <p:sp>
        <p:nvSpPr>
          <p:cNvPr id="3" name="Content Placeholder 2"/>
          <p:cNvSpPr>
            <a:spLocks noGrp="1"/>
          </p:cNvSpPr>
          <p:nvPr>
            <p:ph idx="1"/>
          </p:nvPr>
        </p:nvSpPr>
        <p:spPr>
          <a:xfrm>
            <a:off x="160338" y="1066801"/>
            <a:ext cx="8821737" cy="1828799"/>
          </a:xfrm>
        </p:spPr>
        <p:txBody>
          <a:bodyPr/>
          <a:lstStyle/>
          <a:p>
            <a:pPr marL="349250" lvl="2" indent="-349250">
              <a:spcBef>
                <a:spcPts val="600"/>
              </a:spcBef>
              <a:spcAft>
                <a:spcPts val="600"/>
              </a:spcAft>
              <a:buFont typeface="Arial" pitchFamily="34" charset="0"/>
              <a:buChar char="•"/>
            </a:pPr>
            <a:r>
              <a:rPr lang="en-ZA" sz="1600" dirty="0" smtClean="0"/>
              <a:t>Authentication services facilitate the process of determining </a:t>
            </a:r>
            <a:r>
              <a:rPr lang="en-ZA" sz="1600" dirty="0" smtClean="0">
                <a:solidFill>
                  <a:schemeClr val="tx2"/>
                </a:solidFill>
              </a:rPr>
              <a:t>who a user is</a:t>
            </a:r>
            <a:endParaRPr lang="en-ZA" sz="1600" dirty="0" smtClean="0"/>
          </a:p>
          <a:p>
            <a:pPr marL="349250" lvl="2" indent="-349250">
              <a:spcBef>
                <a:spcPts val="600"/>
              </a:spcBef>
              <a:spcAft>
                <a:spcPts val="600"/>
              </a:spcAft>
              <a:buFont typeface="Arial" pitchFamily="34" charset="0"/>
              <a:buChar char="•"/>
            </a:pPr>
            <a:r>
              <a:rPr lang="en-ZA" sz="1600" dirty="0" smtClean="0"/>
              <a:t>An organisation may support multiple authentication schemes and mechanisms</a:t>
            </a:r>
          </a:p>
          <a:p>
            <a:pPr marL="349250" lvl="2" indent="-349250">
              <a:spcBef>
                <a:spcPts val="600"/>
              </a:spcBef>
              <a:spcAft>
                <a:spcPts val="600"/>
              </a:spcAft>
              <a:buFont typeface="Arial" pitchFamily="34" charset="0"/>
              <a:buChar char="•"/>
            </a:pPr>
            <a:r>
              <a:rPr lang="en-US" sz="1600" dirty="0" smtClean="0"/>
              <a:t>Authentication systems must be able to reliably verify the identity of the individual or organizational customer</a:t>
            </a:r>
            <a:endParaRPr lang="en-ZA" sz="1600" dirty="0" smtClean="0"/>
          </a:p>
          <a:p>
            <a:pPr marL="349250" lvl="2" indent="-349250">
              <a:spcBef>
                <a:spcPts val="600"/>
              </a:spcBef>
              <a:spcAft>
                <a:spcPts val="600"/>
              </a:spcAft>
              <a:buFont typeface="Arial" pitchFamily="34" charset="0"/>
              <a:buChar char="•"/>
            </a:pPr>
            <a:r>
              <a:rPr lang="en-ZA" sz="1600" dirty="0" smtClean="0">
                <a:solidFill>
                  <a:schemeClr val="tx2"/>
                </a:solidFill>
              </a:rPr>
              <a:t>Authentication can be single factor or two factor or three factor authentication</a:t>
            </a:r>
          </a:p>
          <a:p>
            <a:pPr>
              <a:spcBef>
                <a:spcPts val="600"/>
              </a:spcBef>
              <a:spcAft>
                <a:spcPts val="600"/>
              </a:spcAft>
            </a:pPr>
            <a:endParaRPr lang="en-US" sz="1600" dirty="0"/>
          </a:p>
        </p:txBody>
      </p:sp>
      <p:sp>
        <p:nvSpPr>
          <p:cNvPr id="16" name="Text Box 19"/>
          <p:cNvSpPr txBox="1">
            <a:spLocks noChangeArrowheads="1"/>
          </p:cNvSpPr>
          <p:nvPr/>
        </p:nvSpPr>
        <p:spPr bwMode="auto">
          <a:xfrm>
            <a:off x="1524000" y="5334000"/>
            <a:ext cx="1828800" cy="457200"/>
          </a:xfrm>
          <a:prstGeom prst="rect">
            <a:avLst/>
          </a:prstGeom>
          <a:noFill/>
          <a:ln w="9525">
            <a:noFill/>
            <a:miter lim="800000"/>
            <a:headEnd/>
            <a:tailEnd/>
          </a:ln>
          <a:effectLst/>
        </p:spPr>
        <p:txBody>
          <a:bodyPr/>
          <a:lstStyle/>
          <a:p>
            <a:pPr>
              <a:spcBef>
                <a:spcPct val="50000"/>
              </a:spcBef>
            </a:pPr>
            <a:r>
              <a:rPr lang="en-US" sz="1600" i="0" dirty="0">
                <a:solidFill>
                  <a:schemeClr val="tx2"/>
                </a:solidFill>
              </a:rPr>
              <a:t>User’s Devices</a:t>
            </a:r>
          </a:p>
        </p:txBody>
      </p:sp>
      <p:grpSp>
        <p:nvGrpSpPr>
          <p:cNvPr id="21" name="Group 20"/>
          <p:cNvGrpSpPr/>
          <p:nvPr/>
        </p:nvGrpSpPr>
        <p:grpSpPr>
          <a:xfrm>
            <a:off x="581025" y="2895601"/>
            <a:ext cx="7648575" cy="2438399"/>
            <a:chOff x="276225" y="3048000"/>
            <a:chExt cx="8486775" cy="2798763"/>
          </a:xfrm>
        </p:grpSpPr>
        <p:pic>
          <p:nvPicPr>
            <p:cNvPr id="5" name="Picture 5" descr="j0234687"/>
            <p:cNvPicPr>
              <a:picLocks noChangeAspect="1" noChangeArrowheads="1" noCrop="1"/>
            </p:cNvPicPr>
            <p:nvPr/>
          </p:nvPicPr>
          <p:blipFill>
            <a:blip r:embed="rId3"/>
            <a:srcRect/>
            <a:stretch>
              <a:fillRect/>
            </a:stretch>
          </p:blipFill>
          <p:spPr bwMode="auto">
            <a:xfrm>
              <a:off x="1036638" y="3656013"/>
              <a:ext cx="1846262" cy="1087437"/>
            </a:xfrm>
            <a:prstGeom prst="rect">
              <a:avLst/>
            </a:prstGeom>
            <a:noFill/>
          </p:spPr>
        </p:pic>
        <p:pic>
          <p:nvPicPr>
            <p:cNvPr id="6" name="Picture 9" descr="j0312564"/>
            <p:cNvPicPr>
              <a:picLocks noChangeAspect="1" noChangeArrowheads="1"/>
            </p:cNvPicPr>
            <p:nvPr/>
          </p:nvPicPr>
          <p:blipFill>
            <a:blip r:embed="rId4"/>
            <a:srcRect/>
            <a:stretch>
              <a:fillRect/>
            </a:stretch>
          </p:blipFill>
          <p:spPr bwMode="auto">
            <a:xfrm>
              <a:off x="2408238" y="5027613"/>
              <a:ext cx="914400" cy="658812"/>
            </a:xfrm>
            <a:prstGeom prst="rect">
              <a:avLst/>
            </a:prstGeom>
            <a:noFill/>
          </p:spPr>
        </p:pic>
        <p:pic>
          <p:nvPicPr>
            <p:cNvPr id="7" name="Picture 10" descr="j0404159"/>
            <p:cNvPicPr>
              <a:picLocks noChangeAspect="1" noChangeArrowheads="1"/>
            </p:cNvPicPr>
            <p:nvPr/>
          </p:nvPicPr>
          <p:blipFill>
            <a:blip r:embed="rId5"/>
            <a:srcRect/>
            <a:stretch>
              <a:fillRect/>
            </a:stretch>
          </p:blipFill>
          <p:spPr bwMode="auto">
            <a:xfrm>
              <a:off x="6978650" y="3465513"/>
              <a:ext cx="1736725" cy="1743075"/>
            </a:xfrm>
            <a:prstGeom prst="rect">
              <a:avLst/>
            </a:prstGeom>
            <a:noFill/>
          </p:spPr>
        </p:pic>
        <p:pic>
          <p:nvPicPr>
            <p:cNvPr id="8" name="Picture 11" descr="j0297625"/>
            <p:cNvPicPr>
              <a:picLocks noChangeAspect="1" noChangeArrowheads="1"/>
            </p:cNvPicPr>
            <p:nvPr/>
          </p:nvPicPr>
          <p:blipFill>
            <a:blip r:embed="rId6"/>
            <a:srcRect/>
            <a:stretch>
              <a:fillRect/>
            </a:stretch>
          </p:blipFill>
          <p:spPr bwMode="auto">
            <a:xfrm>
              <a:off x="1495425" y="5027613"/>
              <a:ext cx="914400" cy="819150"/>
            </a:xfrm>
            <a:prstGeom prst="rect">
              <a:avLst/>
            </a:prstGeom>
            <a:noFill/>
          </p:spPr>
        </p:pic>
        <p:pic>
          <p:nvPicPr>
            <p:cNvPr id="9" name="Picture 12" descr="j0396350"/>
            <p:cNvPicPr>
              <a:picLocks noChangeAspect="1" noChangeArrowheads="1"/>
            </p:cNvPicPr>
            <p:nvPr/>
          </p:nvPicPr>
          <p:blipFill>
            <a:blip r:embed="rId7"/>
            <a:srcRect/>
            <a:stretch>
              <a:fillRect/>
            </a:stretch>
          </p:blipFill>
          <p:spPr bwMode="auto">
            <a:xfrm>
              <a:off x="4008438" y="3427413"/>
              <a:ext cx="1819275" cy="1819275"/>
            </a:xfrm>
            <a:prstGeom prst="rect">
              <a:avLst/>
            </a:prstGeom>
            <a:noFill/>
          </p:spPr>
        </p:pic>
        <p:cxnSp>
          <p:nvCxnSpPr>
            <p:cNvPr id="10" name="AutoShape 13"/>
            <p:cNvCxnSpPr>
              <a:cxnSpLocks noChangeShapeType="1"/>
            </p:cNvCxnSpPr>
            <p:nvPr/>
          </p:nvCxnSpPr>
          <p:spPr bwMode="auto">
            <a:xfrm>
              <a:off x="5827713" y="4337050"/>
              <a:ext cx="1150937" cy="0"/>
            </a:xfrm>
            <a:prstGeom prst="straightConnector1">
              <a:avLst/>
            </a:prstGeom>
            <a:noFill/>
            <a:ln w="76200">
              <a:solidFill>
                <a:schemeClr val="accent1"/>
              </a:solidFill>
              <a:miter lim="800000"/>
              <a:headEnd type="triangle" w="med" len="med"/>
              <a:tailEnd type="triangle" w="med" len="med"/>
            </a:ln>
            <a:effectLst/>
          </p:spPr>
        </p:cxnSp>
        <p:cxnSp>
          <p:nvCxnSpPr>
            <p:cNvPr id="11" name="AutoShape 14"/>
            <p:cNvCxnSpPr>
              <a:cxnSpLocks noChangeShapeType="1"/>
            </p:cNvCxnSpPr>
            <p:nvPr/>
          </p:nvCxnSpPr>
          <p:spPr bwMode="auto">
            <a:xfrm>
              <a:off x="2882900" y="4200525"/>
              <a:ext cx="1125538" cy="136525"/>
            </a:xfrm>
            <a:prstGeom prst="straightConnector1">
              <a:avLst/>
            </a:prstGeom>
            <a:noFill/>
            <a:ln w="76200">
              <a:solidFill>
                <a:schemeClr val="accent1"/>
              </a:solidFill>
              <a:miter lim="800000"/>
              <a:headEnd type="triangle" w="med" len="med"/>
              <a:tailEnd type="triangle" w="med" len="med"/>
            </a:ln>
            <a:effectLst/>
          </p:spPr>
        </p:cxnSp>
        <p:cxnSp>
          <p:nvCxnSpPr>
            <p:cNvPr id="12" name="AutoShape 15"/>
            <p:cNvCxnSpPr>
              <a:cxnSpLocks noChangeShapeType="1"/>
            </p:cNvCxnSpPr>
            <p:nvPr/>
          </p:nvCxnSpPr>
          <p:spPr bwMode="auto">
            <a:xfrm flipV="1">
              <a:off x="3322638" y="4337050"/>
              <a:ext cx="685800" cy="1020763"/>
            </a:xfrm>
            <a:prstGeom prst="straightConnector1">
              <a:avLst/>
            </a:prstGeom>
            <a:noFill/>
            <a:ln w="76200">
              <a:solidFill>
                <a:schemeClr val="accent1"/>
              </a:solidFill>
              <a:miter lim="800000"/>
              <a:headEnd type="triangle" w="med" len="med"/>
              <a:tailEnd type="triangle" w="med" len="med"/>
            </a:ln>
            <a:effectLst/>
          </p:spPr>
        </p:cxnSp>
        <p:sp>
          <p:nvSpPr>
            <p:cNvPr id="13" name="Text Box 16"/>
            <p:cNvSpPr txBox="1">
              <a:spLocks noChangeArrowheads="1"/>
            </p:cNvSpPr>
            <p:nvPr/>
          </p:nvSpPr>
          <p:spPr bwMode="auto">
            <a:xfrm>
              <a:off x="1281113" y="3048000"/>
              <a:ext cx="1371600" cy="457200"/>
            </a:xfrm>
            <a:prstGeom prst="rect">
              <a:avLst/>
            </a:prstGeom>
            <a:noFill/>
            <a:ln w="9525">
              <a:noFill/>
              <a:miter lim="800000"/>
              <a:headEnd/>
              <a:tailEnd/>
            </a:ln>
            <a:effectLst/>
          </p:spPr>
          <p:txBody>
            <a:bodyPr/>
            <a:lstStyle/>
            <a:p>
              <a:pPr>
                <a:spcBef>
                  <a:spcPct val="50000"/>
                </a:spcBef>
              </a:pPr>
              <a:r>
                <a:rPr lang="en-US" sz="1600" i="0" dirty="0">
                  <a:solidFill>
                    <a:schemeClr val="tx2"/>
                  </a:solidFill>
                </a:rPr>
                <a:t>User</a:t>
              </a:r>
            </a:p>
          </p:txBody>
        </p:sp>
        <p:sp>
          <p:nvSpPr>
            <p:cNvPr id="14" name="Text Box 17"/>
            <p:cNvSpPr txBox="1">
              <a:spLocks noChangeArrowheads="1"/>
            </p:cNvSpPr>
            <p:nvPr/>
          </p:nvSpPr>
          <p:spPr bwMode="auto">
            <a:xfrm>
              <a:off x="3781425" y="3048000"/>
              <a:ext cx="2590800" cy="457200"/>
            </a:xfrm>
            <a:prstGeom prst="rect">
              <a:avLst/>
            </a:prstGeom>
            <a:noFill/>
            <a:ln w="9525">
              <a:noFill/>
              <a:miter lim="800000"/>
              <a:headEnd/>
              <a:tailEnd/>
            </a:ln>
            <a:effectLst/>
          </p:spPr>
          <p:txBody>
            <a:bodyPr/>
            <a:lstStyle/>
            <a:p>
              <a:pPr>
                <a:spcBef>
                  <a:spcPct val="50000"/>
                </a:spcBef>
              </a:pPr>
              <a:r>
                <a:rPr lang="en-US" sz="1600" i="0" dirty="0" smtClean="0">
                  <a:solidFill>
                    <a:schemeClr val="tx2"/>
                  </a:solidFill>
                </a:rPr>
                <a:t>Authentication Server</a:t>
              </a:r>
              <a:endParaRPr lang="en-US" sz="1600" i="0" dirty="0">
                <a:solidFill>
                  <a:schemeClr val="tx2"/>
                </a:solidFill>
              </a:endParaRPr>
            </a:p>
          </p:txBody>
        </p:sp>
        <p:sp>
          <p:nvSpPr>
            <p:cNvPr id="15" name="Text Box 18"/>
            <p:cNvSpPr txBox="1">
              <a:spLocks noChangeArrowheads="1"/>
            </p:cNvSpPr>
            <p:nvPr/>
          </p:nvSpPr>
          <p:spPr bwMode="auto">
            <a:xfrm>
              <a:off x="6934200" y="3048000"/>
              <a:ext cx="1828800" cy="457200"/>
            </a:xfrm>
            <a:prstGeom prst="rect">
              <a:avLst/>
            </a:prstGeom>
            <a:noFill/>
            <a:ln w="9525">
              <a:noFill/>
              <a:miter lim="800000"/>
              <a:headEnd/>
              <a:tailEnd/>
            </a:ln>
            <a:effectLst/>
          </p:spPr>
          <p:txBody>
            <a:bodyPr/>
            <a:lstStyle/>
            <a:p>
              <a:pPr>
                <a:spcBef>
                  <a:spcPct val="50000"/>
                </a:spcBef>
              </a:pPr>
              <a:r>
                <a:rPr lang="en-US" sz="1600" i="0" dirty="0">
                  <a:solidFill>
                    <a:schemeClr val="tx2"/>
                  </a:solidFill>
                </a:rPr>
                <a:t>Resource</a:t>
              </a:r>
            </a:p>
          </p:txBody>
        </p:sp>
        <p:sp>
          <p:nvSpPr>
            <p:cNvPr id="17" name="Text Box 20"/>
            <p:cNvSpPr txBox="1">
              <a:spLocks noChangeArrowheads="1"/>
            </p:cNvSpPr>
            <p:nvPr/>
          </p:nvSpPr>
          <p:spPr bwMode="auto">
            <a:xfrm>
              <a:off x="276225" y="4876800"/>
              <a:ext cx="1371600" cy="457200"/>
            </a:xfrm>
            <a:prstGeom prst="rect">
              <a:avLst/>
            </a:prstGeom>
            <a:noFill/>
            <a:ln w="9525">
              <a:noFill/>
              <a:miter lim="800000"/>
              <a:headEnd/>
              <a:tailEnd/>
            </a:ln>
            <a:effectLst/>
          </p:spPr>
          <p:txBody>
            <a:bodyPr/>
            <a:lstStyle/>
            <a:p>
              <a:pPr>
                <a:spcBef>
                  <a:spcPct val="50000"/>
                </a:spcBef>
              </a:pPr>
              <a:r>
                <a:rPr lang="en-US" sz="1600" i="0" dirty="0">
                  <a:solidFill>
                    <a:schemeClr val="tx2"/>
                  </a:solidFill>
                </a:rPr>
                <a:t>Auth.</a:t>
              </a:r>
              <a:br>
                <a:rPr lang="en-US" sz="1600" i="0" dirty="0">
                  <a:solidFill>
                    <a:schemeClr val="tx2"/>
                  </a:solidFill>
                </a:rPr>
              </a:br>
              <a:r>
                <a:rPr lang="en-US" sz="1600" i="0" dirty="0">
                  <a:solidFill>
                    <a:schemeClr val="tx2"/>
                  </a:solidFill>
                </a:rPr>
                <a:t> Factors</a:t>
              </a:r>
            </a:p>
          </p:txBody>
        </p:sp>
        <p:sp>
          <p:nvSpPr>
            <p:cNvPr id="18" name="Text Box 21"/>
            <p:cNvSpPr txBox="1">
              <a:spLocks noChangeArrowheads="1"/>
            </p:cNvSpPr>
            <p:nvPr/>
          </p:nvSpPr>
          <p:spPr bwMode="auto">
            <a:xfrm>
              <a:off x="2790825" y="4419600"/>
              <a:ext cx="1371600" cy="457200"/>
            </a:xfrm>
            <a:prstGeom prst="rect">
              <a:avLst/>
            </a:prstGeom>
            <a:noFill/>
            <a:ln w="9525">
              <a:noFill/>
              <a:miter lim="800000"/>
              <a:headEnd/>
              <a:tailEnd/>
            </a:ln>
            <a:effectLst/>
          </p:spPr>
          <p:txBody>
            <a:bodyPr/>
            <a:lstStyle/>
            <a:p>
              <a:pPr>
                <a:spcBef>
                  <a:spcPct val="50000"/>
                </a:spcBef>
              </a:pPr>
              <a:r>
                <a:rPr lang="en-US" sz="1600" i="0" dirty="0">
                  <a:solidFill>
                    <a:schemeClr val="tx2"/>
                  </a:solidFill>
                </a:rPr>
                <a:t>Evidence</a:t>
              </a:r>
            </a:p>
          </p:txBody>
        </p:sp>
        <p:sp>
          <p:nvSpPr>
            <p:cNvPr id="19" name="Text Box 22"/>
            <p:cNvSpPr txBox="1">
              <a:spLocks noChangeArrowheads="1"/>
            </p:cNvSpPr>
            <p:nvPr/>
          </p:nvSpPr>
          <p:spPr bwMode="auto">
            <a:xfrm>
              <a:off x="5702300" y="4419600"/>
              <a:ext cx="1371600" cy="457200"/>
            </a:xfrm>
            <a:prstGeom prst="rect">
              <a:avLst/>
            </a:prstGeom>
            <a:noFill/>
            <a:ln w="9525">
              <a:noFill/>
              <a:miter lim="800000"/>
              <a:headEnd/>
              <a:tailEnd/>
            </a:ln>
            <a:effectLst/>
          </p:spPr>
          <p:txBody>
            <a:bodyPr/>
            <a:lstStyle/>
            <a:p>
              <a:pPr>
                <a:spcBef>
                  <a:spcPct val="50000"/>
                </a:spcBef>
              </a:pPr>
              <a:r>
                <a:rPr lang="en-US" sz="1600" i="0" dirty="0">
                  <a:solidFill>
                    <a:schemeClr val="tx2"/>
                  </a:solidFill>
                </a:rPr>
                <a:t>Auth.</a:t>
              </a:r>
              <a:br>
                <a:rPr lang="en-US" sz="1600" i="0" dirty="0">
                  <a:solidFill>
                    <a:schemeClr val="tx2"/>
                  </a:solidFill>
                </a:rPr>
              </a:br>
              <a:r>
                <a:rPr lang="en-US" sz="1600" i="0" dirty="0">
                  <a:solidFill>
                    <a:schemeClr val="tx2"/>
                  </a:solidFill>
                </a:rPr>
                <a:t>Protocol</a:t>
              </a:r>
            </a:p>
          </p:txBody>
        </p:sp>
      </p:grpSp>
      <p:sp>
        <p:nvSpPr>
          <p:cNvPr id="20" name="Text Box 23"/>
          <p:cNvSpPr txBox="1">
            <a:spLocks noChangeArrowheads="1"/>
          </p:cNvSpPr>
          <p:nvPr/>
        </p:nvSpPr>
        <p:spPr bwMode="auto">
          <a:xfrm>
            <a:off x="3659187" y="4953000"/>
            <a:ext cx="5256213" cy="1447800"/>
          </a:xfrm>
          <a:prstGeom prst="rect">
            <a:avLst/>
          </a:prstGeom>
          <a:noFill/>
          <a:ln w="38100">
            <a:solidFill>
              <a:schemeClr val="bg2"/>
            </a:solidFill>
            <a:miter lim="800000"/>
            <a:headEnd/>
            <a:tailEnd/>
          </a:ln>
          <a:effectLst/>
        </p:spPr>
        <p:txBody>
          <a:bodyPr/>
          <a:lstStyle/>
          <a:p>
            <a:pPr algn="l">
              <a:spcBef>
                <a:spcPct val="50000"/>
              </a:spcBef>
            </a:pPr>
            <a:r>
              <a:rPr lang="en-US" sz="1400" b="0" i="0" u="sng" dirty="0" smtClean="0"/>
              <a:t>Authentication </a:t>
            </a:r>
            <a:r>
              <a:rPr lang="en-US" sz="1400" b="0" i="0" u="sng" dirty="0"/>
              <a:t>Steps</a:t>
            </a:r>
          </a:p>
          <a:p>
            <a:pPr lvl="0">
              <a:spcBef>
                <a:spcPct val="50000"/>
              </a:spcBef>
              <a:buFontTx/>
              <a:buChar char="•"/>
            </a:pPr>
            <a:r>
              <a:rPr lang="en-US" sz="1400" i="0" dirty="0"/>
              <a:t>  </a:t>
            </a:r>
            <a:r>
              <a:rPr lang="en-US" sz="1400" b="0" dirty="0"/>
              <a:t>User and User’s Devices </a:t>
            </a:r>
            <a:r>
              <a:rPr lang="en-US" sz="1400" b="0" i="0" dirty="0"/>
              <a:t>present </a:t>
            </a:r>
            <a:r>
              <a:rPr lang="en-US" sz="1400" b="0" dirty="0"/>
              <a:t>Evidence </a:t>
            </a:r>
            <a:r>
              <a:rPr lang="en-US" sz="1400" b="0" i="0" dirty="0"/>
              <a:t>to </a:t>
            </a:r>
            <a:r>
              <a:rPr lang="en-US" sz="1400" dirty="0" smtClean="0"/>
              <a:t>Authentication Server </a:t>
            </a:r>
            <a:r>
              <a:rPr lang="en-US" sz="1400" b="0" i="0" dirty="0" smtClean="0"/>
              <a:t>demonstrating </a:t>
            </a:r>
            <a:r>
              <a:rPr lang="en-US" sz="1400" b="0" i="0" dirty="0"/>
              <a:t>possession of </a:t>
            </a:r>
            <a:r>
              <a:rPr lang="en-US" sz="1400" b="0" dirty="0"/>
              <a:t>Authentication Factors</a:t>
            </a:r>
          </a:p>
          <a:p>
            <a:pPr algn="l">
              <a:spcBef>
                <a:spcPct val="50000"/>
              </a:spcBef>
              <a:buFontTx/>
              <a:buChar char="•"/>
            </a:pPr>
            <a:r>
              <a:rPr lang="en-US" sz="1400" b="0" i="0" dirty="0"/>
              <a:t> </a:t>
            </a:r>
            <a:r>
              <a:rPr lang="en-US" sz="1400" b="0" i="0" dirty="0" smtClean="0"/>
              <a:t>Authentication Server </a:t>
            </a:r>
            <a:r>
              <a:rPr lang="en-US" sz="1400" b="0" i="0" dirty="0"/>
              <a:t>conveys Evidence to </a:t>
            </a:r>
            <a:r>
              <a:rPr lang="en-US" sz="1400" b="0" dirty="0"/>
              <a:t>Resource </a:t>
            </a:r>
            <a:r>
              <a:rPr lang="en-US" sz="1400" b="0" i="0" dirty="0"/>
              <a:t>in </a:t>
            </a:r>
            <a:r>
              <a:rPr lang="en-US" sz="1400" b="0" dirty="0"/>
              <a:t>Authentication Protocol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160338" y="387350"/>
            <a:ext cx="8805862" cy="755650"/>
          </a:xfrm>
        </p:spPr>
        <p:txBody>
          <a:bodyPr/>
          <a:lstStyle/>
          <a:p>
            <a:r>
              <a:rPr lang="en-US"/>
              <a:t>Variations on the Model</a:t>
            </a:r>
          </a:p>
        </p:txBody>
      </p:sp>
      <p:sp>
        <p:nvSpPr>
          <p:cNvPr id="804867" name="Rectangle 3"/>
          <p:cNvSpPr>
            <a:spLocks noGrp="1" noChangeArrowheads="1"/>
          </p:cNvSpPr>
          <p:nvPr>
            <p:ph type="body" idx="1"/>
          </p:nvPr>
        </p:nvSpPr>
        <p:spPr>
          <a:xfrm>
            <a:off x="160338" y="1447800"/>
            <a:ext cx="8821737" cy="4335463"/>
          </a:xfrm>
        </p:spPr>
        <p:txBody>
          <a:bodyPr/>
          <a:lstStyle/>
          <a:p>
            <a:pPr>
              <a:spcBef>
                <a:spcPts val="1200"/>
              </a:spcBef>
              <a:spcAft>
                <a:spcPts val="1200"/>
              </a:spcAft>
              <a:buFont typeface="Arial" pitchFamily="34" charset="0"/>
              <a:buChar char="•"/>
            </a:pPr>
            <a:r>
              <a:rPr lang="en-US" sz="1600" b="1" dirty="0"/>
              <a:t>Local authentication:</a:t>
            </a:r>
            <a:r>
              <a:rPr lang="en-US" sz="1600" dirty="0"/>
              <a:t> User authenticates directly to resource, without </a:t>
            </a:r>
            <a:r>
              <a:rPr lang="en-US" sz="1600" dirty="0" smtClean="0"/>
              <a:t>authentication server</a:t>
            </a:r>
            <a:endParaRPr lang="en-US" sz="1600" dirty="0"/>
          </a:p>
          <a:p>
            <a:pPr lvl="3">
              <a:spcBef>
                <a:spcPts val="1200"/>
              </a:spcBef>
              <a:spcAft>
                <a:spcPts val="1200"/>
              </a:spcAft>
            </a:pPr>
            <a:r>
              <a:rPr lang="en-US" sz="1600" dirty="0"/>
              <a:t>e.g.: Log into PC; Unlock smart card</a:t>
            </a:r>
          </a:p>
          <a:p>
            <a:pPr>
              <a:spcBef>
                <a:spcPts val="1200"/>
              </a:spcBef>
              <a:spcAft>
                <a:spcPts val="1200"/>
              </a:spcAft>
              <a:buFont typeface="Arial" pitchFamily="34" charset="0"/>
              <a:buChar char="•"/>
            </a:pPr>
            <a:r>
              <a:rPr lang="en-US" sz="1600" b="1" dirty="0"/>
              <a:t>Authentication server:</a:t>
            </a:r>
            <a:r>
              <a:rPr lang="en-US" sz="1600" dirty="0"/>
              <a:t>  User authenticates once to authentication server, which relays ticket or authentication assertion to resource</a:t>
            </a:r>
          </a:p>
          <a:p>
            <a:pPr lvl="3">
              <a:spcBef>
                <a:spcPts val="1200"/>
              </a:spcBef>
              <a:spcAft>
                <a:spcPts val="1200"/>
              </a:spcAft>
            </a:pPr>
            <a:r>
              <a:rPr lang="en-US" sz="1600" dirty="0"/>
              <a:t>e.g.: Kerberos; Identity providers</a:t>
            </a:r>
          </a:p>
          <a:p>
            <a:pPr>
              <a:spcBef>
                <a:spcPts val="1200"/>
              </a:spcBef>
              <a:spcAft>
                <a:spcPts val="1200"/>
              </a:spcAft>
              <a:buFont typeface="Arial" pitchFamily="34" charset="0"/>
              <a:buChar char="•"/>
            </a:pPr>
            <a:r>
              <a:rPr lang="en-US" sz="1600" b="1" dirty="0"/>
              <a:t>Validation server:</a:t>
            </a:r>
            <a:r>
              <a:rPr lang="en-US" sz="1600" dirty="0"/>
              <a:t>  Resource relies on separate validation server for part or all of authentication decision</a:t>
            </a:r>
          </a:p>
          <a:p>
            <a:pPr lvl="3">
              <a:spcBef>
                <a:spcPts val="1200"/>
              </a:spcBef>
              <a:spcAft>
                <a:spcPts val="1200"/>
              </a:spcAft>
            </a:pPr>
            <a:r>
              <a:rPr lang="en-US" sz="1600" dirty="0"/>
              <a:t>e.g.: Credential federation</a:t>
            </a:r>
          </a:p>
          <a:p>
            <a:pPr>
              <a:spcBef>
                <a:spcPts val="1200"/>
              </a:spcBef>
              <a:spcAft>
                <a:spcPts val="1200"/>
              </a:spcAft>
              <a:buFont typeface="Arial" pitchFamily="34" charset="0"/>
              <a:buChar char="•"/>
            </a:pPr>
            <a:r>
              <a:rPr lang="en-US" sz="1600" b="1" dirty="0"/>
              <a:t>Contextual factors:</a:t>
            </a:r>
            <a:r>
              <a:rPr lang="en-US" sz="1600" dirty="0"/>
              <a:t>  Where &amp; when did the protocol originate?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6917" name="Rectangle 5"/>
          <p:cNvSpPr>
            <a:spLocks noGrp="1" noChangeArrowheads="1"/>
          </p:cNvSpPr>
          <p:nvPr>
            <p:ph type="title"/>
          </p:nvPr>
        </p:nvSpPr>
        <p:spPr>
          <a:xfrm>
            <a:off x="160338" y="311150"/>
            <a:ext cx="8805862" cy="755650"/>
          </a:xfrm>
        </p:spPr>
        <p:txBody>
          <a:bodyPr/>
          <a:lstStyle/>
          <a:p>
            <a:r>
              <a:rPr lang="en-US"/>
              <a:t>Describing an Authentication Mechanism</a:t>
            </a:r>
          </a:p>
        </p:txBody>
      </p:sp>
      <p:sp>
        <p:nvSpPr>
          <p:cNvPr id="806918" name="Rectangle 6"/>
          <p:cNvSpPr>
            <a:spLocks noGrp="1" noChangeArrowheads="1"/>
          </p:cNvSpPr>
          <p:nvPr>
            <p:ph type="body" idx="1"/>
          </p:nvPr>
        </p:nvSpPr>
        <p:spPr>
          <a:xfrm>
            <a:off x="160338" y="998537"/>
            <a:ext cx="8821737" cy="4335463"/>
          </a:xfrm>
        </p:spPr>
        <p:txBody>
          <a:bodyPr/>
          <a:lstStyle/>
          <a:p>
            <a:pPr marL="457200" indent="-457200">
              <a:spcBef>
                <a:spcPts val="600"/>
              </a:spcBef>
              <a:spcAft>
                <a:spcPts val="600"/>
              </a:spcAft>
              <a:buFont typeface="Arial" pitchFamily="34" charset="0"/>
              <a:buChar char="•"/>
            </a:pPr>
            <a:r>
              <a:rPr lang="en-US" sz="1600" dirty="0"/>
              <a:t>An authentication mechanism is a </a:t>
            </a:r>
            <a:r>
              <a:rPr lang="en-US" sz="1600" dirty="0" smtClean="0"/>
              <a:t>process </a:t>
            </a:r>
            <a:r>
              <a:rPr lang="en-US" sz="1600" dirty="0"/>
              <a:t>involving:</a:t>
            </a:r>
          </a:p>
          <a:p>
            <a:pPr marL="1182687" lvl="3" indent="-457200">
              <a:spcBef>
                <a:spcPts val="600"/>
              </a:spcBef>
              <a:spcAft>
                <a:spcPts val="600"/>
              </a:spcAft>
            </a:pPr>
            <a:r>
              <a:rPr lang="en-US" sz="1600" dirty="0"/>
              <a:t>Selected authentication factors</a:t>
            </a:r>
          </a:p>
          <a:p>
            <a:pPr marL="1182687" lvl="3" indent="-457200">
              <a:spcBef>
                <a:spcPts val="600"/>
              </a:spcBef>
              <a:spcAft>
                <a:spcPts val="600"/>
              </a:spcAft>
            </a:pPr>
            <a:r>
              <a:rPr lang="en-US" sz="1600" dirty="0"/>
              <a:t>Particular evidence about those factors; and a</a:t>
            </a:r>
          </a:p>
          <a:p>
            <a:pPr marL="1182687" lvl="3" indent="-457200">
              <a:spcBef>
                <a:spcPts val="600"/>
              </a:spcBef>
              <a:spcAft>
                <a:spcPts val="600"/>
              </a:spcAft>
            </a:pPr>
            <a:r>
              <a:rPr lang="en-US" sz="1600" dirty="0"/>
              <a:t>Specific protocol for conveying the evidence</a:t>
            </a:r>
          </a:p>
          <a:p>
            <a:pPr marL="457200" indent="-457200">
              <a:spcBef>
                <a:spcPts val="600"/>
              </a:spcBef>
              <a:spcAft>
                <a:spcPts val="600"/>
              </a:spcAft>
              <a:buFont typeface="Arial" pitchFamily="34" charset="0"/>
              <a:buChar char="•"/>
            </a:pPr>
            <a:r>
              <a:rPr lang="en-US" sz="1600" i="1" dirty="0"/>
              <a:t>Simple authentication mechanism</a:t>
            </a:r>
            <a:r>
              <a:rPr lang="en-US" sz="1600" dirty="0"/>
              <a:t> has one resource, one authentication decision</a:t>
            </a:r>
            <a:endParaRPr lang="en-US" sz="1600" i="1" dirty="0"/>
          </a:p>
        </p:txBody>
      </p:sp>
      <p:sp>
        <p:nvSpPr>
          <p:cNvPr id="4" name="Rectangle 3"/>
          <p:cNvSpPr txBox="1">
            <a:spLocks noChangeArrowheads="1"/>
          </p:cNvSpPr>
          <p:nvPr/>
        </p:nvSpPr>
        <p:spPr bwMode="auto">
          <a:xfrm>
            <a:off x="228600" y="3055937"/>
            <a:ext cx="8821737" cy="28114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42900" marR="0" lvl="0" indent="-342900" algn="l" defTabSz="695325" rtl="0" eaLnBrk="0" fontAlgn="base" latinLnBrk="0" hangingPunct="0">
              <a:lnSpc>
                <a:spcPct val="100000"/>
              </a:lnSpc>
              <a:spcBef>
                <a:spcPts val="600"/>
              </a:spcBef>
              <a:spcAft>
                <a:spcPts val="600"/>
              </a:spcAft>
              <a:buClrTx/>
              <a:buSzPct val="90000"/>
              <a:buFont typeface="Arial" charset="0"/>
              <a:buNone/>
              <a:tabLst/>
              <a:defRPr/>
            </a:pPr>
            <a:r>
              <a:rPr kumimoji="0" lang="en-US" sz="1600" b="1" i="0" u="none" strike="noStrike" kern="0" cap="none" spc="0" normalizeH="0" baseline="0" noProof="0" dirty="0" smtClean="0">
                <a:ln>
                  <a:noFill/>
                </a:ln>
                <a:solidFill>
                  <a:schemeClr val="bg2"/>
                </a:solidFill>
                <a:effectLst/>
                <a:uLnTx/>
                <a:uFillTx/>
                <a:latin typeface="+mn-lt"/>
                <a:ea typeface="+mn-ea"/>
                <a:cs typeface="+mn-cs"/>
              </a:rPr>
              <a:t>Authentication Factors</a:t>
            </a:r>
          </a:p>
          <a:p>
            <a:pPr marL="342900" marR="0" lvl="0" indent="-342900" algn="l" defTabSz="695325" rtl="0" eaLnBrk="0" fontAlgn="base" latinLnBrk="0" hangingPunct="0">
              <a:lnSpc>
                <a:spcPct val="100000"/>
              </a:lnSpc>
              <a:spcBef>
                <a:spcPts val="600"/>
              </a:spcBef>
              <a:spcAft>
                <a:spcPts val="600"/>
              </a:spcAft>
              <a:buClrTx/>
              <a:buSzPct val="90000"/>
              <a:buFont typeface="Arial" charset="0"/>
              <a:buNone/>
              <a:tabLst/>
              <a:defRPr/>
            </a:pPr>
            <a:r>
              <a:rPr kumimoji="0" lang="en-US" sz="1600" b="0" i="1" u="none" strike="noStrike" kern="0" cap="none" spc="0" normalizeH="0" baseline="0" noProof="0" dirty="0" smtClean="0">
                <a:ln>
                  <a:noFill/>
                </a:ln>
                <a:solidFill>
                  <a:schemeClr val="bg2"/>
                </a:solidFill>
                <a:effectLst/>
                <a:uLnTx/>
                <a:uFillTx/>
                <a:latin typeface="+mn-lt"/>
                <a:ea typeface="+mn-ea"/>
                <a:cs typeface="+mn-cs"/>
              </a:rPr>
              <a:t>Something you know:</a:t>
            </a:r>
          </a:p>
          <a:p>
            <a:pPr marL="358775" marR="0" lvl="1" indent="-357188" algn="l" defTabSz="695325" rtl="0" eaLnBrk="0" fontAlgn="base" latinLnBrk="0" hangingPunct="0">
              <a:lnSpc>
                <a:spcPct val="100000"/>
              </a:lnSpc>
              <a:spcBef>
                <a:spcPts val="600"/>
              </a:spcBef>
              <a:spcAft>
                <a:spcPts val="600"/>
              </a:spcAft>
              <a:buClrTx/>
              <a:buSzTx/>
              <a:buFontTx/>
              <a:buChar char="•"/>
              <a:tabLst/>
              <a:defRPr/>
            </a:pPr>
            <a:r>
              <a:rPr kumimoji="0" lang="en-US" sz="1600" b="0" i="0" u="none" strike="noStrike" kern="0" cap="none" spc="0" normalizeH="0" baseline="0" noProof="0" dirty="0" smtClean="0">
                <a:ln>
                  <a:noFill/>
                </a:ln>
                <a:solidFill>
                  <a:schemeClr val="bg2"/>
                </a:solidFill>
                <a:effectLst/>
                <a:uLnTx/>
                <a:uFillTx/>
                <a:latin typeface="+mn-lt"/>
                <a:cs typeface="+mn-cs"/>
              </a:rPr>
              <a:t>Password             			         	</a:t>
            </a:r>
            <a:r>
              <a:rPr kumimoji="0" lang="en-US" sz="1600" b="0" i="0" u="none" strike="noStrike" kern="0" cap="none" spc="0" normalizeH="0" baseline="0" noProof="0" dirty="0" err="1" smtClean="0">
                <a:ln>
                  <a:noFill/>
                </a:ln>
                <a:solidFill>
                  <a:schemeClr val="bg2"/>
                </a:solidFill>
                <a:effectLst/>
                <a:uLnTx/>
                <a:uFillTx/>
                <a:latin typeface="+mn-lt"/>
                <a:cs typeface="+mn-cs"/>
              </a:rPr>
              <a:t>Password</a:t>
            </a:r>
            <a:r>
              <a:rPr kumimoji="0" lang="en-US" sz="1600" b="0" i="0" u="none" strike="noStrike" kern="0" cap="none" spc="0" normalizeH="0" baseline="0" noProof="0" dirty="0" smtClean="0">
                <a:ln>
                  <a:noFill/>
                </a:ln>
                <a:solidFill>
                  <a:schemeClr val="bg2"/>
                </a:solidFill>
                <a:effectLst/>
                <a:uLnTx/>
                <a:uFillTx/>
                <a:latin typeface="+mn-lt"/>
                <a:cs typeface="+mn-cs"/>
              </a:rPr>
              <a:t> </a:t>
            </a:r>
          </a:p>
          <a:p>
            <a:pPr marL="358775" marR="0" lvl="1" indent="-357188" algn="l" defTabSz="695325" rtl="0" eaLnBrk="0" fontAlgn="base" latinLnBrk="0" hangingPunct="0">
              <a:lnSpc>
                <a:spcPct val="100000"/>
              </a:lnSpc>
              <a:spcBef>
                <a:spcPts val="600"/>
              </a:spcBef>
              <a:spcAft>
                <a:spcPts val="600"/>
              </a:spcAft>
              <a:buClrTx/>
              <a:buSzTx/>
              <a:buFontTx/>
              <a:buChar char="•"/>
              <a:tabLst/>
              <a:defRPr/>
            </a:pPr>
            <a:r>
              <a:rPr kumimoji="0" lang="en-US" sz="1600" b="0" i="0" u="none" strike="noStrike" kern="0" cap="none" spc="0" normalizeH="0" baseline="0" noProof="0" dirty="0" smtClean="0">
                <a:ln>
                  <a:noFill/>
                </a:ln>
                <a:solidFill>
                  <a:schemeClr val="bg2"/>
                </a:solidFill>
                <a:effectLst/>
                <a:uLnTx/>
                <a:uFillTx/>
                <a:latin typeface="+mn-lt"/>
                <a:cs typeface="+mn-cs"/>
              </a:rPr>
              <a:t>Knowledge-based authentication		Answer</a:t>
            </a:r>
          </a:p>
          <a:p>
            <a:pPr marL="342900" marR="0" lvl="0" indent="-342900" algn="l" defTabSz="695325" rtl="0" eaLnBrk="0" fontAlgn="base" latinLnBrk="0" hangingPunct="0">
              <a:lnSpc>
                <a:spcPct val="100000"/>
              </a:lnSpc>
              <a:spcBef>
                <a:spcPts val="600"/>
              </a:spcBef>
              <a:spcAft>
                <a:spcPts val="600"/>
              </a:spcAft>
              <a:buClrTx/>
              <a:buSzPct val="90000"/>
              <a:buFont typeface="Arial" charset="0"/>
              <a:buNone/>
              <a:tabLst/>
              <a:defRPr/>
            </a:pPr>
            <a:r>
              <a:rPr kumimoji="0" lang="en-US" sz="1600" b="0" i="1" u="none" strike="noStrike" kern="0" cap="none" spc="0" normalizeH="0" baseline="0" noProof="0" dirty="0" smtClean="0">
                <a:ln>
                  <a:noFill/>
                </a:ln>
                <a:solidFill>
                  <a:schemeClr val="bg2"/>
                </a:solidFill>
                <a:effectLst/>
                <a:uLnTx/>
                <a:uFillTx/>
                <a:latin typeface="+mn-lt"/>
                <a:ea typeface="+mn-ea"/>
                <a:cs typeface="+mn-cs"/>
              </a:rPr>
              <a:t>Something you have:</a:t>
            </a:r>
          </a:p>
          <a:p>
            <a:pPr marL="358775" marR="0" lvl="1" indent="-357188" algn="l" defTabSz="695325" rtl="0" eaLnBrk="0" fontAlgn="base" latinLnBrk="0" hangingPunct="0">
              <a:lnSpc>
                <a:spcPct val="100000"/>
              </a:lnSpc>
              <a:spcBef>
                <a:spcPts val="600"/>
              </a:spcBef>
              <a:spcAft>
                <a:spcPts val="600"/>
              </a:spcAft>
              <a:buClrTx/>
              <a:buSzTx/>
              <a:buFontTx/>
              <a:buChar char="•"/>
              <a:tabLst/>
              <a:defRPr/>
            </a:pPr>
            <a:r>
              <a:rPr kumimoji="0" lang="en-US" sz="1600" b="0" i="0" u="none" strike="noStrike" kern="0" cap="none" spc="0" normalizeH="0" baseline="0" noProof="0" dirty="0" smtClean="0">
                <a:ln>
                  <a:noFill/>
                </a:ln>
                <a:solidFill>
                  <a:schemeClr val="bg2"/>
                </a:solidFill>
                <a:effectLst/>
                <a:uLnTx/>
                <a:uFillTx/>
                <a:latin typeface="+mn-lt"/>
                <a:cs typeface="+mn-cs"/>
              </a:rPr>
              <a:t>One-time password token		        	One-time password</a:t>
            </a:r>
          </a:p>
          <a:p>
            <a:pPr marL="358775" marR="0" lvl="1" indent="-357188" algn="l" defTabSz="695325" rtl="0" eaLnBrk="0" fontAlgn="base" latinLnBrk="0" hangingPunct="0">
              <a:lnSpc>
                <a:spcPct val="100000"/>
              </a:lnSpc>
              <a:spcBef>
                <a:spcPts val="600"/>
              </a:spcBef>
              <a:spcAft>
                <a:spcPts val="600"/>
              </a:spcAft>
              <a:buClrTx/>
              <a:buSzTx/>
              <a:buFontTx/>
              <a:buChar char="•"/>
              <a:tabLst/>
              <a:defRPr/>
            </a:pPr>
            <a:r>
              <a:rPr kumimoji="0" lang="en-US" sz="1600" b="0" i="0" u="none" strike="noStrike" kern="0" cap="none" spc="0" normalizeH="0" baseline="0" noProof="0" dirty="0" smtClean="0">
                <a:ln>
                  <a:noFill/>
                </a:ln>
                <a:solidFill>
                  <a:schemeClr val="bg2"/>
                </a:solidFill>
                <a:effectLst/>
                <a:uLnTx/>
                <a:uFillTx/>
                <a:latin typeface="+mn-lt"/>
                <a:cs typeface="+mn-cs"/>
              </a:rPr>
              <a:t>Smart card / USB token			Signature</a:t>
            </a:r>
          </a:p>
          <a:p>
            <a:pPr marL="342900" marR="0" lvl="0" indent="-342900" algn="l" defTabSz="695325" rtl="0" eaLnBrk="0" fontAlgn="base" latinLnBrk="0" hangingPunct="0">
              <a:lnSpc>
                <a:spcPct val="100000"/>
              </a:lnSpc>
              <a:spcBef>
                <a:spcPts val="600"/>
              </a:spcBef>
              <a:spcAft>
                <a:spcPts val="600"/>
              </a:spcAft>
              <a:buClrTx/>
              <a:buSzPct val="90000"/>
              <a:buFont typeface="Arial" charset="0"/>
              <a:buNone/>
              <a:tabLst/>
              <a:defRPr/>
            </a:pPr>
            <a:r>
              <a:rPr kumimoji="0" lang="en-US" sz="1600" b="0" i="1" u="none" strike="noStrike" kern="0" cap="none" spc="0" normalizeH="0" baseline="0" noProof="0" dirty="0" smtClean="0">
                <a:ln>
                  <a:noFill/>
                </a:ln>
                <a:solidFill>
                  <a:schemeClr val="bg2"/>
                </a:solidFill>
                <a:effectLst/>
                <a:uLnTx/>
                <a:uFillTx/>
                <a:latin typeface="+mn-lt"/>
                <a:ea typeface="+mn-ea"/>
                <a:cs typeface="+mn-cs"/>
              </a:rPr>
              <a:t>Something you are / can do:</a:t>
            </a:r>
          </a:p>
          <a:p>
            <a:pPr marL="358775" marR="0" lvl="1" indent="-357188" algn="l" defTabSz="695325" rtl="0" eaLnBrk="0" fontAlgn="base" latinLnBrk="0" hangingPunct="0">
              <a:lnSpc>
                <a:spcPct val="100000"/>
              </a:lnSpc>
              <a:spcBef>
                <a:spcPts val="600"/>
              </a:spcBef>
              <a:spcAft>
                <a:spcPts val="600"/>
              </a:spcAft>
              <a:buClrTx/>
              <a:buSzTx/>
              <a:buFontTx/>
              <a:buChar char="•"/>
              <a:tabLst/>
              <a:defRPr/>
            </a:pPr>
            <a:r>
              <a:rPr kumimoji="0" lang="en-US" sz="1600" b="0" i="0" u="none" strike="noStrike" kern="0" cap="none" spc="0" normalizeH="0" baseline="0" noProof="0" dirty="0" smtClean="0">
                <a:ln>
                  <a:noFill/>
                </a:ln>
                <a:solidFill>
                  <a:schemeClr val="bg2"/>
                </a:solidFill>
                <a:effectLst/>
                <a:uLnTx/>
                <a:uFillTx/>
                <a:latin typeface="+mn-lt"/>
                <a:cs typeface="+mn-cs"/>
              </a:rPr>
              <a:t>Biometrics				            Fingerprint</a:t>
            </a:r>
            <a:endParaRPr kumimoji="0" lang="en-US" sz="1600" b="0" i="0" u="none" strike="noStrike" kern="0" cap="none" spc="0" normalizeH="0" baseline="0" noProof="0" dirty="0">
              <a:ln>
                <a:noFill/>
              </a:ln>
              <a:solidFill>
                <a:schemeClr val="bg2"/>
              </a:solidFill>
              <a:effectLst/>
              <a:uLnTx/>
              <a:uFillTx/>
              <a:latin typeface="+mn-lt"/>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87350"/>
            <a:ext cx="8805862" cy="755650"/>
          </a:xfrm>
          <a:noFill/>
          <a:ln w="9525">
            <a:noFill/>
            <a:miter lim="800000"/>
            <a:headEnd/>
            <a:tailEnd/>
          </a:ln>
        </p:spPr>
        <p:txBody>
          <a:bodyPr vert="horz" wrap="square" lIns="0" tIns="0" rIns="0" bIns="0" numCol="1" anchor="t" anchorCtr="0" compatLnSpc="1">
            <a:prstTxWarp prst="textNoShape">
              <a:avLst/>
            </a:prstTxWarp>
          </a:bodyPr>
          <a:lstStyle/>
          <a:p>
            <a:r>
              <a:rPr lang="en-ZA" dirty="0" smtClean="0"/>
              <a:t>Strong Authentication</a:t>
            </a:r>
            <a:br>
              <a:rPr lang="en-ZA" dirty="0" smtClean="0"/>
            </a:br>
            <a:endParaRPr lang="en-US" dirty="0"/>
          </a:p>
        </p:txBody>
      </p:sp>
      <p:sp>
        <p:nvSpPr>
          <p:cNvPr id="3" name="Content Placeholder 2"/>
          <p:cNvSpPr>
            <a:spLocks noGrp="1"/>
          </p:cNvSpPr>
          <p:nvPr>
            <p:ph idx="1"/>
          </p:nvPr>
        </p:nvSpPr>
        <p:spPr>
          <a:xfrm>
            <a:off x="160339" y="1447800"/>
            <a:ext cx="8602662" cy="4335463"/>
          </a:xfrm>
        </p:spPr>
        <p:txBody>
          <a:bodyPr/>
          <a:lstStyle/>
          <a:p>
            <a:pPr marL="457200" indent="-457200">
              <a:spcBef>
                <a:spcPts val="1200"/>
              </a:spcBef>
              <a:spcAft>
                <a:spcPts val="600"/>
              </a:spcAft>
              <a:buFont typeface="Arial" pitchFamily="34" charset="0"/>
              <a:buChar char="•"/>
            </a:pPr>
            <a:r>
              <a:rPr lang="en-ZA" sz="1600" dirty="0" smtClean="0"/>
              <a:t>A system may recognise one or more of three factors to be used for authenticating users: </a:t>
            </a:r>
          </a:p>
          <a:p>
            <a:pPr marL="1190625" lvl="3" indent="-457200">
              <a:spcBef>
                <a:spcPts val="1200"/>
              </a:spcBef>
              <a:spcAft>
                <a:spcPts val="600"/>
              </a:spcAft>
              <a:buFont typeface="Arial" pitchFamily="34" charset="0"/>
              <a:buChar char="•"/>
            </a:pPr>
            <a:r>
              <a:rPr lang="en-ZA" sz="1600" dirty="0" smtClean="0">
                <a:solidFill>
                  <a:schemeClr val="tx2"/>
                </a:solidFill>
              </a:rPr>
              <a:t>'Something you know',</a:t>
            </a:r>
            <a:r>
              <a:rPr lang="en-ZA" sz="1600" dirty="0" smtClean="0"/>
              <a:t> such as a password, PIN or an out of wallet response,</a:t>
            </a:r>
          </a:p>
          <a:p>
            <a:pPr marL="1190625" lvl="3" indent="-457200">
              <a:spcBef>
                <a:spcPts val="1200"/>
              </a:spcBef>
              <a:spcAft>
                <a:spcPts val="600"/>
              </a:spcAft>
              <a:buFont typeface="Arial" pitchFamily="34" charset="0"/>
              <a:buChar char="•"/>
            </a:pPr>
            <a:r>
              <a:rPr lang="en-ZA" sz="1600" dirty="0" smtClean="0">
                <a:solidFill>
                  <a:schemeClr val="tx2"/>
                </a:solidFill>
              </a:rPr>
              <a:t>'Something you have',</a:t>
            </a:r>
            <a:r>
              <a:rPr lang="en-ZA" sz="1600" dirty="0" smtClean="0"/>
              <a:t> such as a mobile phone, credit card or hardware security token </a:t>
            </a:r>
          </a:p>
          <a:p>
            <a:pPr marL="1190625" lvl="3" indent="-457200">
              <a:spcBef>
                <a:spcPts val="1200"/>
              </a:spcBef>
              <a:spcAft>
                <a:spcPts val="600"/>
              </a:spcAft>
              <a:buFont typeface="Arial" pitchFamily="34" charset="0"/>
              <a:buChar char="•"/>
            </a:pPr>
            <a:r>
              <a:rPr lang="en-ZA" sz="1600" dirty="0" smtClean="0"/>
              <a:t>or </a:t>
            </a:r>
            <a:r>
              <a:rPr lang="en-ZA" sz="1600" dirty="0" smtClean="0">
                <a:solidFill>
                  <a:schemeClr val="tx2"/>
                </a:solidFill>
              </a:rPr>
              <a:t>'Something you are',</a:t>
            </a:r>
            <a:r>
              <a:rPr lang="en-ZA" sz="1600" dirty="0" smtClean="0"/>
              <a:t> such as a fingerprint, a retinal scan, or other biometric. </a:t>
            </a:r>
          </a:p>
          <a:p>
            <a:pPr marL="457200" indent="-457200">
              <a:spcBef>
                <a:spcPts val="1200"/>
              </a:spcBef>
              <a:spcAft>
                <a:spcPts val="600"/>
              </a:spcAft>
              <a:buFont typeface="Arial" pitchFamily="34" charset="0"/>
              <a:buChar char="•"/>
            </a:pPr>
            <a:r>
              <a:rPr lang="en-ZA" sz="1600" dirty="0" smtClean="0"/>
              <a:t>Strong authentication will entail using more than one of these authentication factors at any one time.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87350"/>
            <a:ext cx="8805862" cy="755650"/>
          </a:xfrm>
        </p:spPr>
        <p:txBody>
          <a:bodyPr/>
          <a:lstStyle/>
          <a:p>
            <a:r>
              <a:rPr lang="en-US" dirty="0" smtClean="0"/>
              <a:t>Authentication factors </a:t>
            </a:r>
            <a:endParaRPr lang="en-US" dirty="0"/>
          </a:p>
        </p:txBody>
      </p:sp>
      <p:pic>
        <p:nvPicPr>
          <p:cNvPr id="284674" name="Picture 2"/>
          <p:cNvPicPr>
            <a:picLocks noChangeAspect="1" noChangeArrowheads="1"/>
          </p:cNvPicPr>
          <p:nvPr/>
        </p:nvPicPr>
        <p:blipFill>
          <a:blip r:embed="rId3"/>
          <a:srcRect/>
          <a:stretch>
            <a:fillRect/>
          </a:stretch>
        </p:blipFill>
        <p:spPr bwMode="auto">
          <a:xfrm>
            <a:off x="533400" y="1428750"/>
            <a:ext cx="7715250" cy="4286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755650"/>
          </a:xfrm>
        </p:spPr>
        <p:txBody>
          <a:bodyPr/>
          <a:lstStyle/>
          <a:p>
            <a:r>
              <a:rPr lang="en-US" dirty="0" smtClean="0"/>
              <a:t>Single Factor Authentication (SFA)</a:t>
            </a:r>
            <a:endParaRPr lang="en-US" dirty="0"/>
          </a:p>
        </p:txBody>
      </p:sp>
      <p:sp>
        <p:nvSpPr>
          <p:cNvPr id="3" name="Content Placeholder 2"/>
          <p:cNvSpPr>
            <a:spLocks noGrp="1"/>
          </p:cNvSpPr>
          <p:nvPr>
            <p:ph idx="1"/>
          </p:nvPr>
        </p:nvSpPr>
        <p:spPr>
          <a:xfrm>
            <a:off x="160338" y="1143001"/>
            <a:ext cx="8821737" cy="2666999"/>
          </a:xfrm>
        </p:spPr>
        <p:txBody>
          <a:bodyPr/>
          <a:lstStyle/>
          <a:p>
            <a:pPr marL="228600" indent="-228600">
              <a:spcBef>
                <a:spcPts val="1200"/>
              </a:spcBef>
              <a:spcAft>
                <a:spcPts val="1200"/>
              </a:spcAft>
              <a:buFont typeface="Arial" pitchFamily="34" charset="0"/>
              <a:buChar char="•"/>
            </a:pPr>
            <a:r>
              <a:rPr lang="en-US" sz="1600" dirty="0" smtClean="0"/>
              <a:t>SFA is the traditional security process that requires a user name and password before granting access to the user.</a:t>
            </a:r>
          </a:p>
          <a:p>
            <a:pPr marL="228600" indent="-228600">
              <a:spcBef>
                <a:spcPts val="1200"/>
              </a:spcBef>
              <a:spcAft>
                <a:spcPts val="1200"/>
              </a:spcAft>
              <a:buFont typeface="Arial" pitchFamily="34" charset="0"/>
              <a:buChar char="•"/>
            </a:pPr>
            <a:r>
              <a:rPr lang="en-US" sz="1600" dirty="0" smtClean="0"/>
              <a:t>SFA security relies on the diligence of the user, who should take additional precautions -- for example, creating a strong password and ensuring that no one can access it.</a:t>
            </a:r>
          </a:p>
          <a:p>
            <a:pPr marL="228600" indent="-228600">
              <a:lnSpc>
                <a:spcPct val="90000"/>
              </a:lnSpc>
              <a:spcBef>
                <a:spcPts val="1200"/>
              </a:spcBef>
              <a:spcAft>
                <a:spcPts val="1200"/>
              </a:spcAft>
              <a:buFont typeface="Arial" pitchFamily="34" charset="0"/>
              <a:buChar char="•"/>
            </a:pPr>
            <a:r>
              <a:rPr lang="en-US" sz="1600" dirty="0" smtClean="0"/>
              <a:t>Single factor authentication needs an enhanced security environment for users to authenticate and transact on web</a:t>
            </a:r>
          </a:p>
          <a:p>
            <a:pPr marL="228600" indent="-228600">
              <a:lnSpc>
                <a:spcPct val="90000"/>
              </a:lnSpc>
              <a:spcBef>
                <a:spcPts val="1200"/>
              </a:spcBef>
              <a:spcAft>
                <a:spcPts val="1200"/>
              </a:spcAft>
              <a:buFont typeface="Arial" pitchFamily="34" charset="0"/>
              <a:buChar char="•"/>
            </a:pPr>
            <a:r>
              <a:rPr lang="en-US" sz="1600" dirty="0" smtClean="0"/>
              <a:t>It also needs a mechanism to have a centralized repository of User profiles and credentials</a:t>
            </a:r>
          </a:p>
        </p:txBody>
      </p:sp>
      <p:grpSp>
        <p:nvGrpSpPr>
          <p:cNvPr id="12" name="Group 11"/>
          <p:cNvGrpSpPr/>
          <p:nvPr/>
        </p:nvGrpSpPr>
        <p:grpSpPr>
          <a:xfrm>
            <a:off x="1752600" y="4124979"/>
            <a:ext cx="5257800" cy="2199621"/>
            <a:chOff x="1752600" y="3820180"/>
            <a:chExt cx="5257800" cy="2199621"/>
          </a:xfrm>
        </p:grpSpPr>
        <p:pic>
          <p:nvPicPr>
            <p:cNvPr id="5" name="Picture 2"/>
            <p:cNvPicPr>
              <a:picLocks noChangeAspect="1" noChangeArrowheads="1"/>
            </p:cNvPicPr>
            <p:nvPr/>
          </p:nvPicPr>
          <p:blipFill>
            <a:blip r:embed="rId3"/>
            <a:srcRect/>
            <a:stretch>
              <a:fillRect/>
            </a:stretch>
          </p:blipFill>
          <p:spPr bwMode="auto">
            <a:xfrm>
              <a:off x="1752600" y="4202668"/>
              <a:ext cx="1238250" cy="1162050"/>
            </a:xfrm>
            <a:prstGeom prst="rect">
              <a:avLst/>
            </a:prstGeom>
            <a:noFill/>
            <a:ln w="9525">
              <a:noFill/>
              <a:miter lim="800000"/>
              <a:headEnd/>
              <a:tailEnd/>
            </a:ln>
            <a:effectLst/>
          </p:spPr>
        </p:pic>
        <p:pic>
          <p:nvPicPr>
            <p:cNvPr id="6" name="Picture 3"/>
            <p:cNvPicPr>
              <a:picLocks noChangeAspect="1" noChangeArrowheads="1"/>
            </p:cNvPicPr>
            <p:nvPr/>
          </p:nvPicPr>
          <p:blipFill>
            <a:blip r:embed="rId4"/>
            <a:srcRect/>
            <a:stretch>
              <a:fillRect/>
            </a:stretch>
          </p:blipFill>
          <p:spPr bwMode="auto">
            <a:xfrm>
              <a:off x="5715000" y="4202668"/>
              <a:ext cx="895350" cy="1066800"/>
            </a:xfrm>
            <a:prstGeom prst="rect">
              <a:avLst/>
            </a:prstGeom>
            <a:noFill/>
            <a:ln w="9525">
              <a:noFill/>
              <a:miter lim="800000"/>
              <a:headEnd/>
              <a:tailEnd/>
            </a:ln>
            <a:effectLst/>
          </p:spPr>
        </p:pic>
        <p:sp>
          <p:nvSpPr>
            <p:cNvPr id="7" name="Rectangle 6"/>
            <p:cNvSpPr/>
            <p:nvPr/>
          </p:nvSpPr>
          <p:spPr>
            <a:xfrm>
              <a:off x="5791200" y="5266491"/>
              <a:ext cx="1219200" cy="307777"/>
            </a:xfrm>
            <a:prstGeom prst="rect">
              <a:avLst/>
            </a:prstGeom>
          </p:spPr>
          <p:txBody>
            <a:bodyPr wrap="square">
              <a:spAutoFit/>
            </a:bodyPr>
            <a:lstStyle/>
            <a:p>
              <a:r>
                <a:rPr lang="en-US" sz="1400" b="1" dirty="0" smtClean="0"/>
                <a:t>Server</a:t>
              </a:r>
              <a:endParaRPr lang="en-US" sz="1400" dirty="0"/>
            </a:p>
          </p:txBody>
        </p:sp>
        <p:sp>
          <p:nvSpPr>
            <p:cNvPr id="8" name="Rectangle 7"/>
            <p:cNvSpPr/>
            <p:nvPr/>
          </p:nvSpPr>
          <p:spPr>
            <a:xfrm>
              <a:off x="3124200" y="5715001"/>
              <a:ext cx="2667000" cy="304800"/>
            </a:xfrm>
            <a:prstGeom prst="rect">
              <a:avLst/>
            </a:prstGeom>
          </p:spPr>
          <p:txBody>
            <a:bodyPr wrap="square">
              <a:spAutoFit/>
            </a:bodyPr>
            <a:lstStyle/>
            <a:p>
              <a:r>
                <a:rPr lang="en-US" sz="1400" b="1" dirty="0" smtClean="0"/>
                <a:t>Single Factor Authentication</a:t>
              </a:r>
              <a:endParaRPr lang="en-US" sz="1400" dirty="0"/>
            </a:p>
          </p:txBody>
        </p:sp>
        <p:sp>
          <p:nvSpPr>
            <p:cNvPr id="9" name="TextBox 8"/>
            <p:cNvSpPr txBox="1"/>
            <p:nvPr/>
          </p:nvSpPr>
          <p:spPr>
            <a:xfrm>
              <a:off x="2743200" y="3820180"/>
              <a:ext cx="3200400" cy="523220"/>
            </a:xfrm>
            <a:prstGeom prst="rect">
              <a:avLst/>
            </a:prstGeom>
            <a:noFill/>
          </p:spPr>
          <p:txBody>
            <a:bodyPr wrap="square" rtlCol="0">
              <a:spAutoFit/>
            </a:bodyPr>
            <a:lstStyle/>
            <a:p>
              <a:pPr algn="ctr"/>
              <a:r>
                <a:rPr lang="en-US" sz="1400" b="1" dirty="0" smtClean="0"/>
                <a:t>User Knowledge</a:t>
              </a:r>
            </a:p>
            <a:p>
              <a:pPr algn="ctr"/>
              <a:r>
                <a:rPr lang="en-US" sz="1400" b="1" dirty="0" smtClean="0"/>
                <a:t>Username, password</a:t>
              </a:r>
              <a:endParaRPr lang="en-US" sz="1400" dirty="0"/>
            </a:p>
          </p:txBody>
        </p:sp>
        <p:sp>
          <p:nvSpPr>
            <p:cNvPr id="10" name="Right Arrow 9"/>
            <p:cNvSpPr/>
            <p:nvPr/>
          </p:nvSpPr>
          <p:spPr bwMode="auto">
            <a:xfrm>
              <a:off x="3200400" y="4659868"/>
              <a:ext cx="2438400" cy="457200"/>
            </a:xfrm>
            <a:prstGeom prst="rightArrow">
              <a:avLst/>
            </a:prstGeom>
            <a:solidFill>
              <a:schemeClr val="accent2"/>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pitchFamily="34" charset="0"/>
                <a:cs typeface="Arial" pitchFamily="34" charset="0"/>
              </a:endParaRPr>
            </a:p>
          </p:txBody>
        </p:sp>
        <p:sp>
          <p:nvSpPr>
            <p:cNvPr id="11" name="Rectangle 10"/>
            <p:cNvSpPr/>
            <p:nvPr/>
          </p:nvSpPr>
          <p:spPr>
            <a:xfrm>
              <a:off x="2057400" y="5331023"/>
              <a:ext cx="1219200" cy="307777"/>
            </a:xfrm>
            <a:prstGeom prst="rect">
              <a:avLst/>
            </a:prstGeom>
          </p:spPr>
          <p:txBody>
            <a:bodyPr wrap="square">
              <a:spAutoFit/>
            </a:bodyPr>
            <a:lstStyle/>
            <a:p>
              <a:r>
                <a:rPr lang="en-US" sz="1400" b="1" dirty="0" smtClean="0"/>
                <a:t>User</a:t>
              </a:r>
              <a:endParaRPr lang="en-US" sz="1400" dirty="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755650"/>
          </a:xfrm>
        </p:spPr>
        <p:txBody>
          <a:bodyPr/>
          <a:lstStyle/>
          <a:p>
            <a:pPr lvl="2"/>
            <a:r>
              <a:rPr lang="en-GB" b="1" dirty="0" smtClean="0"/>
              <a:t>User Id Rules – Best Practices for User ID creations </a:t>
            </a:r>
            <a:r>
              <a:rPr lang="en-GB" b="1" smtClean="0"/>
              <a:t>- Illustrative</a:t>
            </a:r>
            <a:endParaRPr lang="en-US" dirty="0"/>
          </a:p>
        </p:txBody>
      </p:sp>
      <p:sp>
        <p:nvSpPr>
          <p:cNvPr id="3" name="Content Placeholder 2"/>
          <p:cNvSpPr>
            <a:spLocks noGrp="1"/>
          </p:cNvSpPr>
          <p:nvPr>
            <p:ph idx="1"/>
          </p:nvPr>
        </p:nvSpPr>
        <p:spPr>
          <a:xfrm>
            <a:off x="152400" y="1371600"/>
            <a:ext cx="8602662" cy="4876800"/>
          </a:xfrm>
        </p:spPr>
        <p:txBody>
          <a:bodyPr/>
          <a:lstStyle/>
          <a:p>
            <a:pPr marL="349250" lvl="0" indent="-349250">
              <a:spcBef>
                <a:spcPts val="1200"/>
              </a:spcBef>
              <a:spcAft>
                <a:spcPts val="600"/>
              </a:spcAft>
              <a:buFont typeface="Arial" pitchFamily="34" charset="0"/>
              <a:buChar char="•"/>
            </a:pPr>
            <a:r>
              <a:rPr lang="en-GB" sz="1600" dirty="0" smtClean="0"/>
              <a:t>Definition and implementation of policy and procedures for creation and management of user id’s</a:t>
            </a:r>
          </a:p>
          <a:p>
            <a:pPr marL="349250" lvl="0" indent="-349250">
              <a:spcBef>
                <a:spcPts val="1200"/>
              </a:spcBef>
              <a:spcAft>
                <a:spcPts val="600"/>
              </a:spcAft>
              <a:buFont typeface="Arial" pitchFamily="34" charset="0"/>
              <a:buChar char="•"/>
            </a:pPr>
            <a:r>
              <a:rPr lang="en-GB" sz="1600" dirty="0" smtClean="0"/>
              <a:t>There should be a one-to-one relationship between user Ids and individuals. </a:t>
            </a:r>
          </a:p>
          <a:p>
            <a:pPr marL="349250" lvl="0" indent="-349250">
              <a:spcBef>
                <a:spcPts val="1200"/>
              </a:spcBef>
              <a:spcAft>
                <a:spcPts val="600"/>
              </a:spcAft>
              <a:buFont typeface="Arial" pitchFamily="34" charset="0"/>
              <a:buChar char="•"/>
            </a:pPr>
            <a:r>
              <a:rPr lang="en-GB" sz="1600" dirty="0" smtClean="0"/>
              <a:t>Access to computing resources (e.g. files, applications, and databases) via shared User Ids should be strictly prohibited</a:t>
            </a:r>
            <a:endParaRPr lang="en-US" sz="1600" dirty="0" smtClean="0">
              <a:solidFill>
                <a:srgbClr val="FF0000"/>
              </a:solidFill>
            </a:endParaRPr>
          </a:p>
          <a:p>
            <a:pPr marL="349250" lvl="0" indent="-349250">
              <a:spcBef>
                <a:spcPts val="1200"/>
              </a:spcBef>
              <a:spcAft>
                <a:spcPts val="600"/>
              </a:spcAft>
              <a:buFont typeface="Arial" pitchFamily="34" charset="0"/>
              <a:buChar char="•"/>
            </a:pPr>
            <a:r>
              <a:rPr lang="en-GB" sz="1600" dirty="0" smtClean="0"/>
              <a:t>Deactivation of user accounts, which are inactive for long durations (e.g. more than 60 days)</a:t>
            </a:r>
          </a:p>
          <a:p>
            <a:pPr marL="349250" lvl="0" indent="-349250">
              <a:spcBef>
                <a:spcPts val="1200"/>
              </a:spcBef>
              <a:spcAft>
                <a:spcPts val="600"/>
              </a:spcAft>
              <a:buFont typeface="Arial" pitchFamily="34" charset="0"/>
              <a:buChar char="•"/>
            </a:pPr>
            <a:r>
              <a:rPr lang="en-GB" sz="1600" dirty="0" smtClean="0"/>
              <a:t>User Ids with special system privileges should be controlled and restricted to a limited number of authorised personnel</a:t>
            </a:r>
          </a:p>
          <a:p>
            <a:pPr marL="349250" lvl="0" indent="-349250">
              <a:spcBef>
                <a:spcPts val="1200"/>
              </a:spcBef>
              <a:spcAft>
                <a:spcPts val="600"/>
              </a:spcAft>
              <a:buFont typeface="Arial" pitchFamily="34" charset="0"/>
              <a:buChar char="•"/>
            </a:pPr>
            <a:r>
              <a:rPr lang="en-GB" sz="1600" dirty="0" smtClean="0"/>
              <a:t>Administrators should logon as themselves, using a normal User Id when performing regular work duties rather than logging in as the Supervisor/Administrator</a:t>
            </a:r>
          </a:p>
          <a:p>
            <a:pPr marL="349250" lvl="0" indent="-349250">
              <a:spcBef>
                <a:spcPts val="1200"/>
              </a:spcBef>
              <a:spcAft>
                <a:spcPts val="600"/>
              </a:spcAft>
              <a:buFont typeface="Arial" pitchFamily="34" charset="0"/>
              <a:buChar char="•"/>
            </a:pPr>
            <a:r>
              <a:rPr lang="en-GB" sz="1600" dirty="0" smtClean="0"/>
              <a:t>Logging in as the Supervisor/Administrator should be limited to administrative activities only</a:t>
            </a:r>
            <a:endParaRPr lang="en-US" sz="1600" dirty="0" smtClean="0"/>
          </a:p>
          <a:p>
            <a:pPr marL="349250" lvl="0" indent="-349250">
              <a:spcBef>
                <a:spcPts val="1200"/>
              </a:spcBef>
              <a:spcAft>
                <a:spcPts val="600"/>
              </a:spcAft>
              <a:buFont typeface="Arial" pitchFamily="34" charset="0"/>
              <a:buChar char="•"/>
            </a:pPr>
            <a:r>
              <a:rPr lang="en-GB" sz="1600" dirty="0" smtClean="0"/>
              <a:t>"Guest" accounts or features (where applicable) should be disabled</a:t>
            </a:r>
            <a:endParaRPr lang="en-US" sz="1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79388" y="608013"/>
            <a:ext cx="8786812" cy="820737"/>
          </a:xfrm>
        </p:spPr>
        <p:txBody>
          <a:bodyPr/>
          <a:lstStyle/>
          <a:p>
            <a:pPr eaLnBrk="1" hangingPunct="1"/>
            <a:r>
              <a:rPr lang="en-US" dirty="0" smtClean="0"/>
              <a:t>Agenda</a:t>
            </a:r>
          </a:p>
        </p:txBody>
      </p:sp>
      <p:sp>
        <p:nvSpPr>
          <p:cNvPr id="10243" name="Rectangle 3"/>
          <p:cNvSpPr>
            <a:spLocks noGrp="1" noChangeArrowheads="1"/>
          </p:cNvSpPr>
          <p:nvPr>
            <p:ph type="subTitle" sz="quarter" idx="1"/>
          </p:nvPr>
        </p:nvSpPr>
        <p:spPr/>
        <p:txBody>
          <a:bodyPr/>
          <a:lstStyle/>
          <a:p>
            <a:pPr marL="349250" lvl="1" indent="-349250">
              <a:buFont typeface="Wingdings" pitchFamily="2" charset="2"/>
              <a:buChar char="Ø"/>
            </a:pPr>
            <a:r>
              <a:rPr lang="en-US" dirty="0" smtClean="0">
                <a:solidFill>
                  <a:schemeClr val="tx1"/>
                </a:solidFill>
              </a:rPr>
              <a:t>Introduction to categories and definition of business applications</a:t>
            </a:r>
          </a:p>
          <a:p>
            <a:pPr marL="349250" lvl="1" indent="-349250">
              <a:buFont typeface="Wingdings" pitchFamily="2" charset="2"/>
              <a:buChar char="Ø"/>
            </a:pPr>
            <a:r>
              <a:rPr lang="en-US" dirty="0" smtClean="0">
                <a:solidFill>
                  <a:schemeClr val="tx1"/>
                </a:solidFill>
              </a:rPr>
              <a:t>Information security risks in application </a:t>
            </a:r>
            <a:r>
              <a:rPr lang="en-US" dirty="0" err="1" smtClean="0">
                <a:solidFill>
                  <a:schemeClr val="tx1"/>
                </a:solidFill>
              </a:rPr>
              <a:t>softwares</a:t>
            </a:r>
            <a:endParaRPr lang="en-US" dirty="0" smtClean="0">
              <a:solidFill>
                <a:schemeClr val="tx1"/>
              </a:solidFill>
            </a:endParaRPr>
          </a:p>
          <a:p>
            <a:pPr marL="349250" lvl="1" indent="-349250">
              <a:buFont typeface="Wingdings" pitchFamily="2" charset="2"/>
              <a:buChar char="Ø"/>
            </a:pPr>
            <a:r>
              <a:rPr lang="en-US" dirty="0" smtClean="0">
                <a:solidFill>
                  <a:schemeClr val="tx1"/>
                </a:solidFill>
              </a:rPr>
              <a:t>Information security solutions and standards for securing business applications</a:t>
            </a:r>
          </a:p>
          <a:p>
            <a:pPr lvl="1" eaLnBrk="1" hangingPunct="1">
              <a:buFont typeface="Wingdings" pitchFamily="2" charset="2"/>
              <a:buChar char="Ø"/>
            </a:pP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04800"/>
            <a:ext cx="8805862" cy="755650"/>
          </a:xfrm>
        </p:spPr>
        <p:txBody>
          <a:bodyPr/>
          <a:lstStyle/>
          <a:p>
            <a:r>
              <a:rPr lang="en-US" b="1" dirty="0" smtClean="0"/>
              <a:t>Strong password  </a:t>
            </a:r>
            <a:endParaRPr lang="en-US" dirty="0"/>
          </a:p>
        </p:txBody>
      </p:sp>
      <p:sp>
        <p:nvSpPr>
          <p:cNvPr id="3" name="Content Placeholder 2"/>
          <p:cNvSpPr>
            <a:spLocks noGrp="1"/>
          </p:cNvSpPr>
          <p:nvPr>
            <p:ph idx="1"/>
          </p:nvPr>
        </p:nvSpPr>
        <p:spPr>
          <a:xfrm>
            <a:off x="160338" y="1219200"/>
            <a:ext cx="8821737" cy="4335463"/>
          </a:xfrm>
          <a:noFill/>
          <a:ln w="9525">
            <a:noFill/>
            <a:miter lim="800000"/>
            <a:headEnd/>
            <a:tailEnd/>
          </a:ln>
        </p:spPr>
        <p:txBody>
          <a:bodyPr vert="horz" wrap="square" lIns="0" tIns="0" rIns="0" bIns="0" numCol="1" anchor="t" anchorCtr="0" compatLnSpc="1">
            <a:prstTxWarp prst="textNoShape">
              <a:avLst/>
            </a:prstTxWarp>
          </a:bodyPr>
          <a:lstStyle/>
          <a:p>
            <a:pPr marL="457200" indent="-457200">
              <a:spcBef>
                <a:spcPts val="1200"/>
              </a:spcBef>
              <a:spcAft>
                <a:spcPts val="600"/>
              </a:spcAft>
              <a:buFont typeface="Arial" pitchFamily="34" charset="0"/>
              <a:buChar char="•"/>
            </a:pPr>
            <a:r>
              <a:rPr lang="en-US" sz="1600" dirty="0" smtClean="0"/>
              <a:t>A strong password is one that is designed to be hard for a person or program to discover. </a:t>
            </a:r>
          </a:p>
          <a:p>
            <a:pPr marL="457200" indent="-457200">
              <a:spcBef>
                <a:spcPts val="1200"/>
              </a:spcBef>
              <a:spcAft>
                <a:spcPts val="600"/>
              </a:spcAft>
              <a:buFont typeface="Arial" pitchFamily="34" charset="0"/>
              <a:buChar char="•"/>
            </a:pPr>
            <a:r>
              <a:rPr lang="en-US" sz="1600" dirty="0" smtClean="0"/>
              <a:t>Because the purpose of a password is to ensure that only authorized users can access resources, a password that is easy to guess is a security risk.</a:t>
            </a:r>
          </a:p>
          <a:p>
            <a:pPr marL="457200" indent="-457200">
              <a:spcBef>
                <a:spcPts val="1200"/>
              </a:spcBef>
              <a:spcAft>
                <a:spcPts val="600"/>
              </a:spcAft>
              <a:buFont typeface="Arial" pitchFamily="34" charset="0"/>
              <a:buChar char="•"/>
            </a:pPr>
            <a:r>
              <a:rPr lang="en-US" sz="1600" dirty="0" smtClean="0"/>
              <a:t>Essential components of a strong password include sufficient length and a mix of character types. </a:t>
            </a:r>
          </a:p>
          <a:p>
            <a:pPr marL="457200" indent="-457200">
              <a:spcBef>
                <a:spcPts val="1200"/>
              </a:spcBef>
              <a:spcAft>
                <a:spcPts val="600"/>
              </a:spcAft>
              <a:buFont typeface="Arial" pitchFamily="34" charset="0"/>
              <a:buChar char="•"/>
            </a:pPr>
            <a:r>
              <a:rPr lang="en-US" sz="1600" dirty="0" smtClean="0"/>
              <a:t>A typical weak password is short and consists solely of letters in a single case.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755650"/>
          </a:xfrm>
        </p:spPr>
        <p:txBody>
          <a:bodyPr/>
          <a:lstStyle/>
          <a:p>
            <a:pPr lvl="2"/>
            <a:r>
              <a:rPr lang="en-GB" b="1" dirty="0" smtClean="0"/>
              <a:t>Password Management </a:t>
            </a:r>
            <a:r>
              <a:rPr lang="en-GB" b="1" smtClean="0"/>
              <a:t>– Illustrative Best </a:t>
            </a:r>
            <a:r>
              <a:rPr lang="en-GB" b="1" dirty="0" smtClean="0"/>
              <a:t>Practices </a:t>
            </a:r>
            <a:r>
              <a:rPr lang="en-US" sz="3600" dirty="0" smtClean="0"/>
              <a:t/>
            </a:r>
            <a:br>
              <a:rPr lang="en-US" sz="3600" dirty="0" smtClean="0"/>
            </a:br>
            <a:endParaRPr lang="en-US" dirty="0"/>
          </a:p>
        </p:txBody>
      </p:sp>
      <p:sp>
        <p:nvSpPr>
          <p:cNvPr id="3" name="Content Placeholder 2"/>
          <p:cNvSpPr>
            <a:spLocks noGrp="1"/>
          </p:cNvSpPr>
          <p:nvPr>
            <p:ph idx="1"/>
          </p:nvPr>
        </p:nvSpPr>
        <p:spPr>
          <a:xfrm>
            <a:off x="160338" y="1074737"/>
            <a:ext cx="8821737" cy="5173663"/>
          </a:xfrm>
          <a:noFill/>
          <a:ln w="9525">
            <a:noFill/>
            <a:miter lim="800000"/>
            <a:headEnd/>
            <a:tailEnd/>
          </a:ln>
        </p:spPr>
        <p:txBody>
          <a:bodyPr vert="horz" wrap="square" lIns="0" tIns="0" rIns="0" bIns="0" numCol="1" anchor="t" anchorCtr="0" compatLnSpc="1">
            <a:prstTxWarp prst="textNoShape">
              <a:avLst/>
            </a:prstTxWarp>
          </a:bodyPr>
          <a:lstStyle/>
          <a:p>
            <a:pPr marL="457200" lvl="0" indent="-457200">
              <a:spcBef>
                <a:spcPts val="1200"/>
              </a:spcBef>
              <a:spcAft>
                <a:spcPts val="600"/>
              </a:spcAft>
              <a:buFont typeface="Arial" pitchFamily="34" charset="0"/>
              <a:buChar char="•"/>
            </a:pPr>
            <a:r>
              <a:rPr lang="en-GB" sz="1600" dirty="0" smtClean="0"/>
              <a:t>The minimum length of passwords should be set as 8 characters and alphanumeric</a:t>
            </a:r>
          </a:p>
          <a:p>
            <a:pPr marL="457200" lvl="0" indent="-457200">
              <a:spcBef>
                <a:spcPts val="1200"/>
              </a:spcBef>
              <a:spcAft>
                <a:spcPts val="600"/>
              </a:spcAft>
              <a:buFont typeface="Arial" pitchFamily="34" charset="0"/>
              <a:buChar char="•"/>
            </a:pPr>
            <a:r>
              <a:rPr lang="en-GB" sz="1600" dirty="0" smtClean="0"/>
              <a:t>Password expiration period of 1 or two month should be set to force users to change their passwords at regular intervals</a:t>
            </a:r>
          </a:p>
          <a:p>
            <a:pPr marL="457200" indent="-457200">
              <a:spcBef>
                <a:spcPts val="1200"/>
              </a:spcBef>
              <a:spcAft>
                <a:spcPts val="600"/>
              </a:spcAft>
              <a:buFont typeface="Arial" pitchFamily="34" charset="0"/>
              <a:buChar char="•"/>
            </a:pPr>
            <a:r>
              <a:rPr lang="en-GB" sz="1600" dirty="0" smtClean="0"/>
              <a:t>Passwords should never be displayed, stored or transmitted in clear text</a:t>
            </a:r>
            <a:endParaRPr lang="en-US" sz="1600" dirty="0" smtClean="0"/>
          </a:p>
          <a:p>
            <a:pPr marL="457200" lvl="0" indent="-457200">
              <a:spcBef>
                <a:spcPts val="1200"/>
              </a:spcBef>
              <a:spcAft>
                <a:spcPts val="600"/>
              </a:spcAft>
              <a:buFont typeface="Arial" pitchFamily="34" charset="0"/>
              <a:buChar char="•"/>
            </a:pPr>
            <a:r>
              <a:rPr lang="en-GB" sz="1600" dirty="0" smtClean="0"/>
              <a:t>The system should force the user to change the password (issued by the Systems Administrator) at the time of the initial logon</a:t>
            </a:r>
            <a:endParaRPr lang="en-US" sz="1600" dirty="0" smtClean="0"/>
          </a:p>
          <a:p>
            <a:pPr marL="457200" lvl="0" indent="-457200">
              <a:spcBef>
                <a:spcPts val="1200"/>
              </a:spcBef>
              <a:spcAft>
                <a:spcPts val="600"/>
              </a:spcAft>
              <a:buFont typeface="Arial" pitchFamily="34" charset="0"/>
              <a:buChar char="•"/>
            </a:pPr>
            <a:r>
              <a:rPr lang="en-GB" sz="1600" dirty="0" smtClean="0"/>
              <a:t>User Ids should be disabled after incorrect passwords have been entered for 3 consecutive times.</a:t>
            </a:r>
            <a:endParaRPr lang="en-US" sz="1600" dirty="0" smtClean="0"/>
          </a:p>
          <a:p>
            <a:pPr marL="457200" lvl="0" indent="-457200">
              <a:spcBef>
                <a:spcPts val="1200"/>
              </a:spcBef>
              <a:spcAft>
                <a:spcPts val="600"/>
              </a:spcAft>
              <a:buFont typeface="Arial" pitchFamily="34" charset="0"/>
              <a:buChar char="•"/>
            </a:pPr>
            <a:r>
              <a:rPr lang="en-GB" sz="1600" dirty="0" smtClean="0"/>
              <a:t>Default passwords, shipped with software upon installation of the software or receipt of a system with pre-loaded software, should be immediately changed. </a:t>
            </a:r>
            <a:endParaRPr lang="en-US" sz="1600" dirty="0" smtClean="0"/>
          </a:p>
          <a:p>
            <a:pPr marL="457200" lvl="0" indent="-457200">
              <a:spcBef>
                <a:spcPts val="1200"/>
              </a:spcBef>
              <a:spcAft>
                <a:spcPts val="600"/>
              </a:spcAft>
              <a:buFont typeface="Arial" pitchFamily="34" charset="0"/>
              <a:buChar char="•"/>
            </a:pPr>
            <a:r>
              <a:rPr lang="en-GB" sz="1600" dirty="0" smtClean="0"/>
              <a:t>The practice of "recycling" or reusing the same password when prompted for a change should be prevented, where possible. </a:t>
            </a:r>
          </a:p>
          <a:p>
            <a:pPr marL="457200" indent="-457200">
              <a:spcBef>
                <a:spcPts val="1200"/>
              </a:spcBef>
              <a:spcAft>
                <a:spcPts val="600"/>
              </a:spcAft>
              <a:buFont typeface="Arial" pitchFamily="34" charset="0"/>
              <a:buChar char="•"/>
            </a:pPr>
            <a:r>
              <a:rPr lang="en-GB" sz="1600" dirty="0" smtClean="0"/>
              <a:t>System files holding authentication data or passwords should be protected from unauthorised access</a:t>
            </a:r>
          </a:p>
          <a:p>
            <a:pPr marL="457200" lvl="0" indent="-457200">
              <a:spcBef>
                <a:spcPts val="1200"/>
              </a:spcBef>
              <a:spcAft>
                <a:spcPts val="600"/>
              </a:spcAft>
              <a:buFont typeface="Arial" pitchFamily="34" charset="0"/>
              <a:buChar char="•"/>
            </a:pPr>
            <a:endParaRPr lang="en-US" sz="16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0338" y="387350"/>
            <a:ext cx="8805862" cy="755650"/>
          </a:xfrm>
        </p:spPr>
        <p:txBody>
          <a:bodyPr/>
          <a:lstStyle/>
          <a:p>
            <a:r>
              <a:rPr lang="en-US" b="1" dirty="0" smtClean="0"/>
              <a:t>Challenges with Single factor authentication / passwords</a:t>
            </a:r>
            <a:endParaRPr lang="en-US" b="1" dirty="0"/>
          </a:p>
        </p:txBody>
      </p:sp>
      <p:sp>
        <p:nvSpPr>
          <p:cNvPr id="16387" name="Rectangle 3"/>
          <p:cNvSpPr>
            <a:spLocks noGrp="1" noChangeArrowheads="1"/>
          </p:cNvSpPr>
          <p:nvPr>
            <p:ph type="body" idx="1"/>
          </p:nvPr>
        </p:nvSpPr>
        <p:spPr>
          <a:xfrm>
            <a:off x="160338" y="1295400"/>
            <a:ext cx="8821737" cy="4335463"/>
          </a:xfrm>
        </p:spPr>
        <p:txBody>
          <a:bodyPr/>
          <a:lstStyle/>
          <a:p>
            <a:pPr lvl="2">
              <a:lnSpc>
                <a:spcPct val="90000"/>
              </a:lnSpc>
              <a:spcBef>
                <a:spcPts val="1200"/>
              </a:spcBef>
              <a:spcAft>
                <a:spcPts val="1200"/>
              </a:spcAft>
            </a:pPr>
            <a:r>
              <a:rPr lang="en-US" sz="1600" dirty="0" smtClean="0"/>
              <a:t>When </a:t>
            </a:r>
            <a:r>
              <a:rPr lang="en-US" sz="1600" dirty="0"/>
              <a:t>they are memorable, they are </a:t>
            </a:r>
            <a:r>
              <a:rPr lang="en-US" sz="1600" dirty="0" smtClean="0"/>
              <a:t>weak</a:t>
            </a:r>
            <a:endParaRPr lang="en-US" sz="1600" dirty="0"/>
          </a:p>
          <a:p>
            <a:pPr lvl="2">
              <a:lnSpc>
                <a:spcPct val="90000"/>
              </a:lnSpc>
              <a:spcBef>
                <a:spcPts val="1200"/>
              </a:spcBef>
              <a:spcAft>
                <a:spcPts val="1200"/>
              </a:spcAft>
            </a:pPr>
            <a:r>
              <a:rPr lang="en-US" sz="1600" dirty="0"/>
              <a:t>When they are strong, they are unmanageable</a:t>
            </a:r>
          </a:p>
          <a:p>
            <a:pPr lvl="2">
              <a:lnSpc>
                <a:spcPct val="90000"/>
              </a:lnSpc>
              <a:spcBef>
                <a:spcPts val="1200"/>
              </a:spcBef>
              <a:spcAft>
                <a:spcPts val="1200"/>
              </a:spcAft>
            </a:pPr>
            <a:r>
              <a:rPr lang="en-US" sz="1600" dirty="0"/>
              <a:t>People almost always either pick weak passwords </a:t>
            </a:r>
            <a:r>
              <a:rPr lang="en-US" sz="1600" i="1" dirty="0"/>
              <a:t>or</a:t>
            </a:r>
            <a:r>
              <a:rPr lang="en-US" sz="1600" dirty="0"/>
              <a:t> they record their passwords someplace handy (perhaps protected by a single password)</a:t>
            </a:r>
          </a:p>
          <a:p>
            <a:pPr lvl="1">
              <a:lnSpc>
                <a:spcPct val="90000"/>
              </a:lnSpc>
              <a:spcBef>
                <a:spcPts val="1200"/>
              </a:spcBef>
              <a:spcAft>
                <a:spcPts val="1200"/>
              </a:spcAft>
            </a:pPr>
            <a:endParaRPr lang="en-US" sz="1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755650"/>
          </a:xfrm>
        </p:spPr>
        <p:txBody>
          <a:bodyPr/>
          <a:lstStyle/>
          <a:p>
            <a:r>
              <a:rPr lang="en-US" b="1" dirty="0" smtClean="0"/>
              <a:t>Two factor authentication</a:t>
            </a:r>
            <a:endParaRPr lang="en-US" b="1" dirty="0"/>
          </a:p>
        </p:txBody>
      </p:sp>
      <p:pic>
        <p:nvPicPr>
          <p:cNvPr id="209921" name="Picture 1"/>
          <p:cNvPicPr>
            <a:picLocks noChangeAspect="1" noChangeArrowheads="1"/>
          </p:cNvPicPr>
          <p:nvPr/>
        </p:nvPicPr>
        <p:blipFill>
          <a:blip r:embed="rId3"/>
          <a:srcRect l="20625" t="31000" r="19375" b="13000"/>
          <a:stretch>
            <a:fillRect/>
          </a:stretch>
        </p:blipFill>
        <p:spPr bwMode="auto">
          <a:xfrm>
            <a:off x="762000" y="1295400"/>
            <a:ext cx="7315200" cy="426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160338" y="387350"/>
            <a:ext cx="8805862" cy="755650"/>
          </a:xfrm>
        </p:spPr>
        <p:txBody>
          <a:bodyPr/>
          <a:lstStyle/>
          <a:p>
            <a:r>
              <a:rPr lang="en-US" b="1" dirty="0"/>
              <a:t>What is 2-3 Factor Authentication</a:t>
            </a:r>
          </a:p>
        </p:txBody>
      </p:sp>
      <p:sp>
        <p:nvSpPr>
          <p:cNvPr id="141315" name="Rectangle 3"/>
          <p:cNvSpPr>
            <a:spLocks noGrp="1" noChangeArrowheads="1"/>
          </p:cNvSpPr>
          <p:nvPr>
            <p:ph type="body" idx="1"/>
          </p:nvPr>
        </p:nvSpPr>
        <p:spPr>
          <a:xfrm>
            <a:off x="160338" y="1219200"/>
            <a:ext cx="8821737" cy="4335463"/>
          </a:xfrm>
        </p:spPr>
        <p:txBody>
          <a:bodyPr/>
          <a:lstStyle/>
          <a:p>
            <a:pPr lvl="1">
              <a:spcBef>
                <a:spcPts val="1200"/>
              </a:spcBef>
              <a:spcAft>
                <a:spcPts val="1200"/>
              </a:spcAft>
            </a:pPr>
            <a:r>
              <a:rPr lang="en-US" sz="1600" dirty="0" smtClean="0"/>
              <a:t>Is a combination of Something </a:t>
            </a:r>
            <a:r>
              <a:rPr lang="en-US" sz="1600" dirty="0"/>
              <a:t>you </a:t>
            </a:r>
            <a:r>
              <a:rPr lang="en-US" sz="1600" dirty="0" smtClean="0"/>
              <a:t>know (Password), Something </a:t>
            </a:r>
            <a:r>
              <a:rPr lang="en-US" sz="1600" dirty="0"/>
              <a:t>you </a:t>
            </a:r>
            <a:r>
              <a:rPr lang="en-US" sz="1600" dirty="0" smtClean="0"/>
              <a:t>have (Smart Card / tokens) and/or Something </a:t>
            </a:r>
            <a:r>
              <a:rPr lang="en-US" sz="1600" dirty="0"/>
              <a:t>you </a:t>
            </a:r>
            <a:r>
              <a:rPr lang="en-US" sz="1600" dirty="0" smtClean="0"/>
              <a:t>are (Biometric)</a:t>
            </a:r>
          </a:p>
          <a:p>
            <a:pPr lvl="1">
              <a:lnSpc>
                <a:spcPct val="90000"/>
              </a:lnSpc>
              <a:spcBef>
                <a:spcPts val="1200"/>
              </a:spcBef>
              <a:spcAft>
                <a:spcPts val="1200"/>
              </a:spcAft>
            </a:pPr>
            <a:r>
              <a:rPr lang="en-US" sz="1600" dirty="0" smtClean="0"/>
              <a:t>Authentication using two or three independent methods – typically something you have (device) and something you know (password)</a:t>
            </a:r>
          </a:p>
          <a:p>
            <a:pPr lvl="1">
              <a:lnSpc>
                <a:spcPct val="90000"/>
              </a:lnSpc>
              <a:spcBef>
                <a:spcPts val="1200"/>
              </a:spcBef>
              <a:spcAft>
                <a:spcPts val="1200"/>
              </a:spcAft>
            </a:pPr>
            <a:r>
              <a:rPr lang="en-US" sz="1600" dirty="0" smtClean="0"/>
              <a:t>A reusable password plus a physical device greatly increases the security around authentication</a:t>
            </a:r>
          </a:p>
          <a:p>
            <a:pPr lvl="1">
              <a:lnSpc>
                <a:spcPct val="90000"/>
              </a:lnSpc>
              <a:spcBef>
                <a:spcPts val="1200"/>
              </a:spcBef>
              <a:spcAft>
                <a:spcPts val="1200"/>
              </a:spcAft>
            </a:pPr>
            <a:r>
              <a:rPr lang="en-US" sz="1600" dirty="0" smtClean="0"/>
              <a:t>Two-Factor authentication is being more widely embraced by the banking and financial services industries</a:t>
            </a:r>
          </a:p>
          <a:p>
            <a:pPr lvl="1">
              <a:lnSpc>
                <a:spcPct val="90000"/>
              </a:lnSpc>
              <a:spcBef>
                <a:spcPts val="1200"/>
              </a:spcBef>
              <a:spcAft>
                <a:spcPts val="1200"/>
              </a:spcAft>
            </a:pPr>
            <a:r>
              <a:rPr lang="en-US" sz="1600" dirty="0" smtClean="0"/>
              <a:t>Most common example:  ATMs require that you have a reusable password (PIN) and a physical card in order to access bank account</a:t>
            </a:r>
          </a:p>
          <a:p>
            <a:pPr lvl="1">
              <a:lnSpc>
                <a:spcPct val="90000"/>
              </a:lnSpc>
              <a:spcBef>
                <a:spcPts val="1200"/>
              </a:spcBef>
              <a:spcAft>
                <a:spcPts val="1200"/>
              </a:spcAft>
            </a:pPr>
            <a:r>
              <a:rPr lang="en-US" sz="1600" dirty="0" smtClean="0"/>
              <a:t>Examples: Digital Certificates, Smart Cards, RSA Tokens. Biometrics…</a:t>
            </a:r>
          </a:p>
          <a:p>
            <a:pPr lvl="1">
              <a:lnSpc>
                <a:spcPct val="90000"/>
              </a:lnSpc>
              <a:spcBef>
                <a:spcPts val="1200"/>
              </a:spcBef>
              <a:spcAft>
                <a:spcPts val="1200"/>
              </a:spcAft>
            </a:pPr>
            <a:endParaRPr lang="en-US" sz="16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755650"/>
          </a:xfrm>
        </p:spPr>
        <p:txBody>
          <a:bodyPr/>
          <a:lstStyle/>
          <a:p>
            <a:r>
              <a:rPr lang="en-US" b="1" dirty="0" smtClean="0"/>
              <a:t>Digital Certificates</a:t>
            </a:r>
          </a:p>
        </p:txBody>
      </p:sp>
      <p:sp>
        <p:nvSpPr>
          <p:cNvPr id="3" name="Content Placeholder 2"/>
          <p:cNvSpPr>
            <a:spLocks noGrp="1"/>
          </p:cNvSpPr>
          <p:nvPr>
            <p:ph idx="1"/>
          </p:nvPr>
        </p:nvSpPr>
        <p:spPr>
          <a:xfrm>
            <a:off x="160338" y="1455737"/>
            <a:ext cx="8821737" cy="4335463"/>
          </a:xfrm>
        </p:spPr>
        <p:txBody>
          <a:bodyPr/>
          <a:lstStyle/>
          <a:p>
            <a:pPr marL="457200" indent="-457200">
              <a:spcBef>
                <a:spcPts val="600"/>
              </a:spcBef>
              <a:spcAft>
                <a:spcPts val="600"/>
              </a:spcAft>
              <a:buFont typeface="Arial" pitchFamily="34" charset="0"/>
              <a:buChar char="•"/>
            </a:pPr>
            <a:r>
              <a:rPr lang="en-US" sz="1600" dirty="0" smtClean="0"/>
              <a:t>Digital Client certificates are solution for enabling the enhanced user identification and access controls needed to protect sensitive online information</a:t>
            </a:r>
          </a:p>
          <a:p>
            <a:pPr marL="457200" indent="-457200">
              <a:spcBef>
                <a:spcPts val="600"/>
              </a:spcBef>
              <a:spcAft>
                <a:spcPts val="600"/>
              </a:spcAft>
              <a:buFont typeface="Arial" pitchFamily="34" charset="0"/>
              <a:buChar char="•"/>
            </a:pPr>
            <a:r>
              <a:rPr lang="en-US" sz="1600" dirty="0" smtClean="0"/>
              <a:t>Used to authenticate an individual &amp; issued by trusted third parties known as Certificate Authorities (CAs)</a:t>
            </a:r>
          </a:p>
          <a:p>
            <a:pPr marL="457200" indent="-457200">
              <a:spcBef>
                <a:spcPts val="600"/>
              </a:spcBef>
              <a:spcAft>
                <a:spcPts val="600"/>
              </a:spcAft>
              <a:buFont typeface="Arial" pitchFamily="34" charset="0"/>
              <a:buChar char="•"/>
            </a:pPr>
            <a:r>
              <a:rPr lang="en-US" sz="1600" dirty="0" smtClean="0"/>
              <a:t>It is given at various security levels.  Higher the security level, the CA verifies the authenticity of the certificate seeker more.</a:t>
            </a:r>
          </a:p>
          <a:p>
            <a:pPr marL="457200" indent="-457200">
              <a:spcBef>
                <a:spcPts val="600"/>
              </a:spcBef>
              <a:spcAft>
                <a:spcPts val="600"/>
              </a:spcAft>
              <a:buFont typeface="Arial" pitchFamily="34" charset="0"/>
              <a:buChar char="•"/>
            </a:pPr>
            <a:r>
              <a:rPr lang="en-US" sz="1600" dirty="0" smtClean="0"/>
              <a:t>Digital certificates can also be stored and transported on smart cards or USB tokens for use when traveling</a:t>
            </a:r>
          </a:p>
          <a:p>
            <a:pPr marL="457200" indent="-457200">
              <a:spcBef>
                <a:spcPts val="600"/>
              </a:spcBef>
              <a:spcAft>
                <a:spcPts val="600"/>
              </a:spcAft>
              <a:buFont typeface="Arial" pitchFamily="34" charset="0"/>
              <a:buChar char="•"/>
            </a:pPr>
            <a:r>
              <a:rPr lang="en-US" sz="1600" dirty="0" smtClean="0"/>
              <a:t>Digital Certificates can be issued by any one as long as there are people willing to believe them</a:t>
            </a:r>
          </a:p>
          <a:p>
            <a:pPr marL="457200" indent="-457200">
              <a:spcBef>
                <a:spcPts val="600"/>
              </a:spcBef>
              <a:spcAft>
                <a:spcPts val="600"/>
              </a:spcAft>
              <a:buFont typeface="Arial" pitchFamily="34" charset="0"/>
              <a:buChar char="•"/>
            </a:pPr>
            <a:endParaRPr lang="en-US" sz="16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81000"/>
            <a:ext cx="8805862" cy="755650"/>
          </a:xfrm>
        </p:spPr>
        <p:txBody>
          <a:bodyPr/>
          <a:lstStyle/>
          <a:p>
            <a:r>
              <a:rPr lang="en-US" b="1" dirty="0" smtClean="0"/>
              <a:t>Classes of Public Key Certificates</a:t>
            </a:r>
            <a:endParaRPr lang="en-US" b="1" dirty="0"/>
          </a:p>
        </p:txBody>
      </p:sp>
      <p:sp>
        <p:nvSpPr>
          <p:cNvPr id="3" name="Content Placeholder 2"/>
          <p:cNvSpPr>
            <a:spLocks noGrp="1"/>
          </p:cNvSpPr>
          <p:nvPr>
            <p:ph idx="1"/>
          </p:nvPr>
        </p:nvSpPr>
        <p:spPr>
          <a:xfrm>
            <a:off x="160339" y="1371601"/>
            <a:ext cx="4259261" cy="4800599"/>
          </a:xfrm>
        </p:spPr>
        <p:txBody>
          <a:bodyPr/>
          <a:lstStyle/>
          <a:p>
            <a:pPr marL="349250" lvl="2" indent="-349250">
              <a:spcBef>
                <a:spcPts val="1200"/>
              </a:spcBef>
              <a:spcAft>
                <a:spcPts val="1200"/>
              </a:spcAft>
              <a:buFont typeface="Arial" pitchFamily="34" charset="0"/>
              <a:buChar char="•"/>
            </a:pPr>
            <a:r>
              <a:rPr lang="en-US" sz="1600" b="1" dirty="0" smtClean="0"/>
              <a:t>Class 0 Certificate:</a:t>
            </a:r>
            <a:r>
              <a:rPr lang="en-US" sz="1600" dirty="0" smtClean="0"/>
              <a:t> This certificate shall be issued only for demonstration/ test purposes.</a:t>
            </a:r>
          </a:p>
          <a:p>
            <a:pPr marL="349250" lvl="2" indent="-349250">
              <a:spcBef>
                <a:spcPts val="1200"/>
              </a:spcBef>
              <a:spcAft>
                <a:spcPts val="1200"/>
              </a:spcAft>
              <a:buFont typeface="Arial" pitchFamily="34" charset="0"/>
              <a:buChar char="•"/>
            </a:pPr>
            <a:r>
              <a:rPr lang="en-US" sz="1600" b="1" dirty="0" smtClean="0"/>
              <a:t>Class 1 Certificate:</a:t>
            </a:r>
            <a:r>
              <a:rPr lang="en-US" sz="1600" dirty="0" smtClean="0"/>
              <a:t> Will confirm that user’s name (or alias) and E-mail address form an unambiguous subject within the Certifying Authorities database.</a:t>
            </a:r>
          </a:p>
          <a:p>
            <a:pPr marL="349250" lvl="2" indent="-349250">
              <a:spcBef>
                <a:spcPts val="1200"/>
              </a:spcBef>
              <a:spcAft>
                <a:spcPts val="1200"/>
              </a:spcAft>
              <a:buFont typeface="Arial" pitchFamily="34" charset="0"/>
              <a:buChar char="•"/>
            </a:pPr>
            <a:r>
              <a:rPr lang="en-US" sz="1600" b="1" dirty="0" smtClean="0"/>
              <a:t>Class 2 Certificate:</a:t>
            </a:r>
            <a:r>
              <a:rPr lang="en-US" sz="1600" dirty="0" smtClean="0"/>
              <a:t> Will confirm that the information in the application provided by the subscriber does not conflict with the information in well-recognized consumer databases.</a:t>
            </a:r>
          </a:p>
          <a:p>
            <a:pPr marL="349250" lvl="2" indent="-349250">
              <a:spcBef>
                <a:spcPts val="1200"/>
              </a:spcBef>
              <a:spcAft>
                <a:spcPts val="1200"/>
              </a:spcAft>
              <a:buFont typeface="Arial" pitchFamily="34" charset="0"/>
              <a:buChar char="•"/>
            </a:pPr>
            <a:r>
              <a:rPr lang="en-US" sz="1600" b="1" dirty="0" smtClean="0"/>
              <a:t>Class 3 Certificate:</a:t>
            </a:r>
            <a:r>
              <a:rPr lang="en-US" sz="1600" dirty="0" smtClean="0"/>
              <a:t> High assurance certificates and primarily intended for e-commerce applications</a:t>
            </a:r>
            <a:endParaRPr lang="en-US" sz="1600" dirty="0"/>
          </a:p>
        </p:txBody>
      </p:sp>
      <p:sp>
        <p:nvSpPr>
          <p:cNvPr id="5" name="Footer Placeholder 4"/>
          <p:cNvSpPr>
            <a:spLocks noGrp="1"/>
          </p:cNvSpPr>
          <p:nvPr>
            <p:ph type="ftr" sz="quarter" idx="4294967295"/>
          </p:nvPr>
        </p:nvSpPr>
        <p:spPr>
          <a:xfrm>
            <a:off x="168275" y="6367463"/>
            <a:ext cx="5399088" cy="161925"/>
          </a:xfrm>
          <a:prstGeom prst="rect">
            <a:avLst/>
          </a:prstGeom>
        </p:spPr>
        <p:txBody>
          <a:bodyPr/>
          <a:lstStyle/>
          <a:p>
            <a:pPr>
              <a:defRPr/>
            </a:pPr>
            <a:r>
              <a:rPr lang="en-US" smtClean="0"/>
              <a:t> </a:t>
            </a:r>
            <a:endParaRPr lang="en-US"/>
          </a:p>
        </p:txBody>
      </p:sp>
      <p:sp>
        <p:nvSpPr>
          <p:cNvPr id="6" name="Content Placeholder 2"/>
          <p:cNvSpPr txBox="1">
            <a:spLocks/>
          </p:cNvSpPr>
          <p:nvPr/>
        </p:nvSpPr>
        <p:spPr bwMode="auto">
          <a:xfrm>
            <a:off x="4800601" y="1531937"/>
            <a:ext cx="4343400" cy="43354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457200" marR="0" lvl="0" indent="-457200" algn="l" defTabSz="695325" rtl="0" eaLnBrk="0" fontAlgn="base" latinLnBrk="0" hangingPunct="0">
              <a:lnSpc>
                <a:spcPct val="100000"/>
              </a:lnSpc>
              <a:spcBef>
                <a:spcPct val="20000"/>
              </a:spcBef>
              <a:spcAft>
                <a:spcPct val="20000"/>
              </a:spcAft>
              <a:buClrTx/>
              <a:buSzPct val="90000"/>
              <a:tabLst/>
              <a:defRPr/>
            </a:pPr>
            <a:r>
              <a:rPr lang="en-US" sz="1600" b="1" kern="0" dirty="0" smtClean="0">
                <a:solidFill>
                  <a:schemeClr val="bg2"/>
                </a:solidFill>
                <a:latin typeface="+mn-lt"/>
                <a:cs typeface="+mn-cs"/>
              </a:rPr>
              <a:t>List of Certificate Issuing Authorities:</a:t>
            </a:r>
          </a:p>
          <a:p>
            <a:pPr marL="234950" marR="0" lvl="0" indent="-234950" algn="l" defTabSz="695325" rtl="0" eaLnBrk="0" fontAlgn="base" latinLnBrk="0" hangingPunct="0">
              <a:lnSpc>
                <a:spcPct val="100000"/>
              </a:lnSpc>
              <a:spcBef>
                <a:spcPct val="20000"/>
              </a:spcBef>
              <a:spcAft>
                <a:spcPct val="20000"/>
              </a:spcAft>
              <a:buClrTx/>
              <a:buSzPct val="90000"/>
              <a:buFont typeface="Arial" pitchFamily="34" charset="0"/>
              <a:buChar char="•"/>
              <a:tabLst/>
              <a:defRPr/>
            </a:pPr>
            <a:r>
              <a:rPr kumimoji="0" lang="en-US" sz="1600" b="0" i="0" u="none" strike="noStrike" kern="0" cap="none" spc="0" normalizeH="0" baseline="0" noProof="0" dirty="0" err="1" smtClean="0">
                <a:ln>
                  <a:noFill/>
                </a:ln>
                <a:solidFill>
                  <a:schemeClr val="bg2"/>
                </a:solidFill>
                <a:effectLst/>
                <a:uLnTx/>
                <a:uFillTx/>
                <a:latin typeface="+mn-lt"/>
                <a:ea typeface="+mn-ea"/>
                <a:cs typeface="+mn-cs"/>
              </a:rPr>
              <a:t>Safescrypt</a:t>
            </a:r>
            <a:r>
              <a:rPr kumimoji="0" lang="en-US" sz="1600" b="0" i="0" u="none" strike="noStrike" kern="0" cap="none" spc="0" normalizeH="0" baseline="0" noProof="0" dirty="0" smtClean="0">
                <a:ln>
                  <a:noFill/>
                </a:ln>
                <a:solidFill>
                  <a:schemeClr val="bg2"/>
                </a:solidFill>
                <a:effectLst/>
                <a:uLnTx/>
                <a:uFillTx/>
                <a:latin typeface="+mn-lt"/>
                <a:ea typeface="+mn-ea"/>
                <a:cs typeface="+mn-cs"/>
              </a:rPr>
              <a:t> – </a:t>
            </a:r>
            <a:r>
              <a:rPr kumimoji="0" lang="en-US" sz="1600" b="0" i="0" u="none" strike="noStrike" kern="0" cap="none" spc="0" normalizeH="0" baseline="0" noProof="0" dirty="0" err="1" smtClean="0">
                <a:ln>
                  <a:noFill/>
                </a:ln>
                <a:solidFill>
                  <a:schemeClr val="bg2"/>
                </a:solidFill>
                <a:effectLst/>
                <a:uLnTx/>
                <a:uFillTx/>
                <a:latin typeface="+mn-lt"/>
                <a:ea typeface="+mn-ea"/>
                <a:cs typeface="+mn-cs"/>
              </a:rPr>
              <a:t>Sify</a:t>
            </a:r>
            <a:r>
              <a:rPr kumimoji="0" lang="en-US" sz="1600" b="0" i="0" u="none" strike="noStrike" kern="0" cap="none" spc="0" normalizeH="0" baseline="0" noProof="0" dirty="0" smtClean="0">
                <a:ln>
                  <a:noFill/>
                </a:ln>
                <a:solidFill>
                  <a:schemeClr val="bg2"/>
                </a:solidFill>
                <a:effectLst/>
                <a:uLnTx/>
                <a:uFillTx/>
                <a:latin typeface="+mn-lt"/>
                <a:ea typeface="+mn-ea"/>
                <a:cs typeface="+mn-cs"/>
              </a:rPr>
              <a:t> communications Ltd</a:t>
            </a:r>
          </a:p>
          <a:p>
            <a:pPr marL="234950" marR="0" lvl="0" indent="-234950" algn="l" defTabSz="695325" rtl="0" eaLnBrk="0" fontAlgn="base" latinLnBrk="0" hangingPunct="0">
              <a:lnSpc>
                <a:spcPct val="100000"/>
              </a:lnSpc>
              <a:spcBef>
                <a:spcPct val="20000"/>
              </a:spcBef>
              <a:spcAft>
                <a:spcPct val="20000"/>
              </a:spcAft>
              <a:buClrTx/>
              <a:buSzPct val="90000"/>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latin typeface="+mn-lt"/>
                <a:ea typeface="+mn-ea"/>
                <a:cs typeface="+mn-cs"/>
              </a:rPr>
              <a:t>IDRBT Certifying Authority – IDRBT</a:t>
            </a:r>
          </a:p>
          <a:p>
            <a:pPr marL="234950" marR="0" lvl="0" indent="-234950" algn="l" defTabSz="695325" rtl="0" eaLnBrk="0" fontAlgn="base" latinLnBrk="0" hangingPunct="0">
              <a:lnSpc>
                <a:spcPct val="100000"/>
              </a:lnSpc>
              <a:spcBef>
                <a:spcPct val="20000"/>
              </a:spcBef>
              <a:spcAft>
                <a:spcPct val="20000"/>
              </a:spcAft>
              <a:buClrTx/>
              <a:buSzPct val="90000"/>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latin typeface="+mn-lt"/>
                <a:ea typeface="+mn-ea"/>
                <a:cs typeface="+mn-cs"/>
              </a:rPr>
              <a:t>National Informatics Centre</a:t>
            </a:r>
          </a:p>
          <a:p>
            <a:pPr marL="234950" marR="0" lvl="0" indent="-234950" algn="l" defTabSz="695325" rtl="0" eaLnBrk="0" fontAlgn="base" latinLnBrk="0" hangingPunct="0">
              <a:lnSpc>
                <a:spcPct val="100000"/>
              </a:lnSpc>
              <a:spcBef>
                <a:spcPct val="20000"/>
              </a:spcBef>
              <a:spcAft>
                <a:spcPct val="20000"/>
              </a:spcAft>
              <a:buClrTx/>
              <a:buSzPct val="90000"/>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latin typeface="+mn-lt"/>
                <a:ea typeface="+mn-ea"/>
                <a:cs typeface="+mn-cs"/>
              </a:rPr>
              <a:t>Tata Consultancy Services</a:t>
            </a:r>
          </a:p>
          <a:p>
            <a:pPr marL="234950" marR="0" lvl="0" indent="-234950" algn="l" defTabSz="695325" rtl="0" eaLnBrk="0" fontAlgn="base" latinLnBrk="0" hangingPunct="0">
              <a:lnSpc>
                <a:spcPct val="100000"/>
              </a:lnSpc>
              <a:spcBef>
                <a:spcPct val="20000"/>
              </a:spcBef>
              <a:spcAft>
                <a:spcPct val="20000"/>
              </a:spcAft>
              <a:buClrTx/>
              <a:buSzPct val="90000"/>
              <a:buFont typeface="Arial" pitchFamily="34" charset="0"/>
              <a:buChar char="•"/>
              <a:tabLst/>
              <a:defRPr/>
            </a:pPr>
            <a:r>
              <a:rPr kumimoji="0" lang="en-US" sz="1600" b="0" i="0" u="none" strike="noStrike" kern="0" cap="none" spc="0" normalizeH="0" baseline="0" noProof="0" dirty="0" err="1" smtClean="0">
                <a:ln>
                  <a:noFill/>
                </a:ln>
                <a:solidFill>
                  <a:schemeClr val="bg2"/>
                </a:solidFill>
                <a:effectLst/>
                <a:uLnTx/>
                <a:uFillTx/>
                <a:latin typeface="+mn-lt"/>
                <a:ea typeface="+mn-ea"/>
                <a:cs typeface="+mn-cs"/>
              </a:rPr>
              <a:t>mtnlTrustLine</a:t>
            </a:r>
            <a:r>
              <a:rPr kumimoji="0" lang="en-US" sz="1600" b="0" i="0" u="none" strike="noStrike" kern="0" cap="none" spc="0" normalizeH="0" baseline="0" noProof="0" dirty="0" smtClean="0">
                <a:ln>
                  <a:noFill/>
                </a:ln>
                <a:solidFill>
                  <a:schemeClr val="bg2"/>
                </a:solidFill>
                <a:effectLst/>
                <a:uLnTx/>
                <a:uFillTx/>
                <a:latin typeface="+mn-lt"/>
                <a:ea typeface="+mn-ea"/>
                <a:cs typeface="+mn-cs"/>
              </a:rPr>
              <a:t> – MTNL</a:t>
            </a:r>
          </a:p>
          <a:p>
            <a:pPr marL="234950" marR="0" lvl="0" indent="-234950" algn="l" defTabSz="695325" rtl="0" eaLnBrk="0" fontAlgn="base" latinLnBrk="0" hangingPunct="0">
              <a:lnSpc>
                <a:spcPct val="100000"/>
              </a:lnSpc>
              <a:spcBef>
                <a:spcPct val="20000"/>
              </a:spcBef>
              <a:spcAft>
                <a:spcPct val="20000"/>
              </a:spcAft>
              <a:buClrTx/>
              <a:buSzPct val="90000"/>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latin typeface="+mn-lt"/>
                <a:ea typeface="+mn-ea"/>
                <a:cs typeface="+mn-cs"/>
              </a:rPr>
              <a:t>Code Solutions Certifying Authority - Code Solutions</a:t>
            </a:r>
          </a:p>
          <a:p>
            <a:pPr marL="234950" marR="0" lvl="0" indent="-234950" algn="l" defTabSz="695325" rtl="0" eaLnBrk="0" fontAlgn="base" latinLnBrk="0" hangingPunct="0">
              <a:lnSpc>
                <a:spcPct val="100000"/>
              </a:lnSpc>
              <a:spcBef>
                <a:spcPct val="20000"/>
              </a:spcBef>
              <a:spcAft>
                <a:spcPct val="20000"/>
              </a:spcAft>
              <a:buClrTx/>
              <a:buSzPct val="90000"/>
              <a:buFont typeface="Arial" pitchFamily="34" charset="0"/>
              <a:buChar char="•"/>
              <a:tabLst/>
              <a:defRPr/>
            </a:pPr>
            <a:r>
              <a:rPr kumimoji="0" lang="en-US" sz="1600" b="0" i="0" u="none" strike="noStrike" kern="0" cap="none" spc="0" normalizeH="0" baseline="0" noProof="0" dirty="0" smtClean="0">
                <a:ln>
                  <a:noFill/>
                </a:ln>
                <a:solidFill>
                  <a:schemeClr val="bg2"/>
                </a:solidFill>
                <a:effectLst/>
                <a:uLnTx/>
                <a:uFillTx/>
                <a:latin typeface="+mn-lt"/>
                <a:ea typeface="+mn-ea"/>
                <a:cs typeface="+mn-cs"/>
              </a:rPr>
              <a:t>e-</a:t>
            </a:r>
            <a:r>
              <a:rPr kumimoji="0" lang="en-US" sz="1600" b="0" i="0" u="none" strike="noStrike" kern="0" cap="none" spc="0" normalizeH="0" baseline="0" noProof="0" dirty="0" err="1" smtClean="0">
                <a:ln>
                  <a:noFill/>
                </a:ln>
                <a:solidFill>
                  <a:schemeClr val="bg2"/>
                </a:solidFill>
                <a:effectLst/>
                <a:uLnTx/>
                <a:uFillTx/>
                <a:latin typeface="+mn-lt"/>
                <a:ea typeface="+mn-ea"/>
                <a:cs typeface="+mn-cs"/>
              </a:rPr>
              <a:t>Mudhra</a:t>
            </a:r>
            <a:r>
              <a:rPr kumimoji="0" lang="en-US" sz="1600" b="0" i="0" u="none" strike="noStrike" kern="0" cap="none" spc="0" normalizeH="0" baseline="0" noProof="0" dirty="0" smtClean="0">
                <a:ln>
                  <a:noFill/>
                </a:ln>
                <a:solidFill>
                  <a:schemeClr val="bg2"/>
                </a:solidFill>
                <a:effectLst/>
                <a:uLnTx/>
                <a:uFillTx/>
                <a:latin typeface="+mn-lt"/>
                <a:ea typeface="+mn-ea"/>
                <a:cs typeface="+mn-cs"/>
              </a:rPr>
              <a:t>  - 3i Infotech Consumer Services</a:t>
            </a:r>
          </a:p>
          <a:p>
            <a:pPr marL="457200" marR="0" lvl="0" indent="-457200" algn="l" defTabSz="695325" rtl="0" eaLnBrk="0" fontAlgn="base" latinLnBrk="0" hangingPunct="0">
              <a:lnSpc>
                <a:spcPct val="100000"/>
              </a:lnSpc>
              <a:spcBef>
                <a:spcPct val="20000"/>
              </a:spcBef>
              <a:spcAft>
                <a:spcPct val="20000"/>
              </a:spcAft>
              <a:buClrTx/>
              <a:buSzPct val="90000"/>
              <a:buFont typeface="Arial" pitchFamily="34" charset="0"/>
              <a:buChar char="•"/>
              <a:tabLst/>
              <a:defRPr/>
            </a:pPr>
            <a:endParaRPr kumimoji="0" lang="en-US" sz="1600" b="0" i="0" u="none" strike="noStrike" kern="0" cap="none" spc="0" normalizeH="0" baseline="0" noProof="0" dirty="0" smtClean="0">
              <a:ln>
                <a:noFill/>
              </a:ln>
              <a:solidFill>
                <a:schemeClr val="bg2"/>
              </a:solidFill>
              <a:effectLst/>
              <a:uLnTx/>
              <a:uFillTx/>
              <a:latin typeface="+mn-lt"/>
              <a:ea typeface="+mn-ea"/>
              <a:cs typeface="+mn-cs"/>
            </a:endParaRPr>
          </a:p>
          <a:p>
            <a:pPr marL="457200" marR="0" lvl="0" indent="-457200" algn="l" defTabSz="695325" rtl="0" eaLnBrk="0" fontAlgn="base" latinLnBrk="0" hangingPunct="0">
              <a:lnSpc>
                <a:spcPct val="100000"/>
              </a:lnSpc>
              <a:spcBef>
                <a:spcPct val="20000"/>
              </a:spcBef>
              <a:spcAft>
                <a:spcPct val="20000"/>
              </a:spcAft>
              <a:buClrTx/>
              <a:buSzPct val="90000"/>
              <a:buFont typeface="Arial" charset="0"/>
              <a:buNone/>
              <a:tabLst/>
              <a:defRPr/>
            </a:pPr>
            <a:r>
              <a:rPr kumimoji="0" lang="en-US" sz="1600" b="0" i="0" u="none" strike="noStrike" kern="0" cap="none" spc="0" normalizeH="0" baseline="0" noProof="0" dirty="0" smtClean="0">
                <a:ln>
                  <a:noFill/>
                </a:ln>
                <a:solidFill>
                  <a:schemeClr val="bg2"/>
                </a:solidFill>
                <a:effectLst/>
                <a:uLnTx/>
                <a:uFillTx/>
                <a:latin typeface="+mn-lt"/>
                <a:ea typeface="+mn-ea"/>
                <a:cs typeface="+mn-cs"/>
              </a:rPr>
              <a:t>Retrieved from http://cca.gov.in on 12/06/2010</a:t>
            </a:r>
            <a:endParaRPr kumimoji="0" lang="en-US" sz="1600" b="0" i="0" u="none" strike="noStrike" kern="0" cap="none" spc="0" normalizeH="0" baseline="0" noProof="0" dirty="0">
              <a:ln>
                <a:noFill/>
              </a:ln>
              <a:solidFill>
                <a:schemeClr val="bg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228600"/>
            <a:ext cx="8805862" cy="755650"/>
          </a:xfrm>
        </p:spPr>
        <p:txBody>
          <a:bodyPr/>
          <a:lstStyle/>
          <a:p>
            <a:r>
              <a:rPr lang="en-US" b="1" dirty="0" smtClean="0"/>
              <a:t>Few areas where Digital certificates are prominently used in governments </a:t>
            </a:r>
            <a:endParaRPr lang="en-US" b="1" dirty="0"/>
          </a:p>
        </p:txBody>
      </p:sp>
      <p:sp>
        <p:nvSpPr>
          <p:cNvPr id="3" name="Content Placeholder 2"/>
          <p:cNvSpPr>
            <a:spLocks noGrp="1"/>
          </p:cNvSpPr>
          <p:nvPr>
            <p:ph idx="1"/>
          </p:nvPr>
        </p:nvSpPr>
        <p:spPr>
          <a:xfrm>
            <a:off x="160338" y="1455737"/>
            <a:ext cx="8821737" cy="4335463"/>
          </a:xfrm>
        </p:spPr>
        <p:txBody>
          <a:bodyPr/>
          <a:lstStyle/>
          <a:p>
            <a:pPr marL="457200" indent="-457200">
              <a:buFont typeface="Arial" pitchFamily="34" charset="0"/>
              <a:buChar char="•"/>
            </a:pPr>
            <a:r>
              <a:rPr lang="en-US" sz="1600" dirty="0" smtClean="0"/>
              <a:t>MCA-21 : Requires a Class 2 or Class 3 individual signature</a:t>
            </a:r>
          </a:p>
          <a:p>
            <a:pPr marL="457200" indent="-457200">
              <a:buFont typeface="Arial" pitchFamily="34" charset="0"/>
              <a:buChar char="•"/>
            </a:pPr>
            <a:r>
              <a:rPr lang="en-US" sz="1600" dirty="0" smtClean="0"/>
              <a:t>e - procurements applications</a:t>
            </a:r>
          </a:p>
          <a:p>
            <a:pPr marL="457200" indent="-457200">
              <a:buFont typeface="Arial" pitchFamily="34" charset="0"/>
              <a:buChar char="•"/>
            </a:pPr>
            <a:r>
              <a:rPr lang="en-US" sz="1600" dirty="0" smtClean="0"/>
              <a:t> e-</a:t>
            </a:r>
            <a:r>
              <a:rPr lang="en-US" sz="1600" dirty="0" err="1" smtClean="0"/>
              <a:t>mudhra</a:t>
            </a:r>
            <a:endParaRPr lang="en-US" sz="1600" dirty="0" smtClean="0"/>
          </a:p>
          <a:p>
            <a:pPr marL="457200" indent="-457200">
              <a:buFont typeface="Arial" pitchFamily="34" charset="0"/>
              <a:buChar char="•"/>
            </a:pPr>
            <a:r>
              <a:rPr lang="en-US" sz="1600" dirty="0" smtClean="0"/>
              <a:t>E- filing of patents…</a:t>
            </a:r>
          </a:p>
          <a:p>
            <a:pPr marL="457200" indent="-457200">
              <a:buFont typeface="Arial" pitchFamily="34" charset="0"/>
              <a:buChar char="•"/>
            </a:pPr>
            <a:endParaRPr lang="en-US" sz="1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234950"/>
            <a:ext cx="8805862" cy="755650"/>
          </a:xfrm>
        </p:spPr>
        <p:txBody>
          <a:bodyPr/>
          <a:lstStyle/>
          <a:p>
            <a:r>
              <a:rPr lang="en-US" b="1" dirty="0" smtClean="0"/>
              <a:t>Security token &amp; Smart Cards</a:t>
            </a:r>
          </a:p>
        </p:txBody>
      </p:sp>
      <p:sp>
        <p:nvSpPr>
          <p:cNvPr id="3" name="Content Placeholder 2"/>
          <p:cNvSpPr>
            <a:spLocks noGrp="1"/>
          </p:cNvSpPr>
          <p:nvPr>
            <p:ph idx="1"/>
          </p:nvPr>
        </p:nvSpPr>
        <p:spPr>
          <a:xfrm>
            <a:off x="160338" y="990600"/>
            <a:ext cx="8602661" cy="4335463"/>
          </a:xfrm>
        </p:spPr>
        <p:txBody>
          <a:bodyPr/>
          <a:lstStyle/>
          <a:p>
            <a:pPr marL="457200" indent="-457200">
              <a:spcBef>
                <a:spcPts val="1200"/>
              </a:spcBef>
              <a:spcAft>
                <a:spcPts val="600"/>
              </a:spcAft>
            </a:pPr>
            <a:r>
              <a:rPr lang="en-US" sz="1600" b="1" dirty="0" smtClean="0"/>
              <a:t>Security Token</a:t>
            </a:r>
          </a:p>
          <a:p>
            <a:pPr marL="457200" indent="-457200">
              <a:spcBef>
                <a:spcPts val="1200"/>
              </a:spcBef>
              <a:spcAft>
                <a:spcPts val="600"/>
              </a:spcAft>
              <a:buFont typeface="Arial" pitchFamily="34" charset="0"/>
              <a:buChar char="•"/>
            </a:pPr>
            <a:r>
              <a:rPr lang="en-US" sz="1600" dirty="0" smtClean="0"/>
              <a:t>One form of 'something you have' is the smart card and USB tokens</a:t>
            </a:r>
          </a:p>
          <a:p>
            <a:pPr marL="457200" indent="-457200">
              <a:spcBef>
                <a:spcPts val="1200"/>
              </a:spcBef>
              <a:spcAft>
                <a:spcPts val="600"/>
              </a:spcAft>
              <a:buFont typeface="Arial" pitchFamily="34" charset="0"/>
              <a:buChar char="•"/>
            </a:pPr>
            <a:r>
              <a:rPr lang="en-US" sz="1600" dirty="0" smtClean="0"/>
              <a:t>If the security token is a software token, it is usually associated with a particular workstation</a:t>
            </a:r>
          </a:p>
          <a:p>
            <a:pPr marL="457200" indent="-457200">
              <a:spcBef>
                <a:spcPts val="1200"/>
              </a:spcBef>
              <a:spcAft>
                <a:spcPts val="600"/>
              </a:spcAft>
              <a:buFont typeface="Arial" pitchFamily="34" charset="0"/>
              <a:buChar char="•"/>
            </a:pPr>
            <a:r>
              <a:rPr lang="en-US" sz="1600" dirty="0" smtClean="0"/>
              <a:t>Security tokens use two-factor authentication using a password and a device (or an appropriate hardware identifier)</a:t>
            </a:r>
          </a:p>
          <a:p>
            <a:pPr marL="457200" indent="-457200">
              <a:spcBef>
                <a:spcPts val="1200"/>
              </a:spcBef>
              <a:spcAft>
                <a:spcPts val="600"/>
              </a:spcAft>
              <a:buFont typeface="Arial" pitchFamily="34" charset="0"/>
              <a:buChar char="•"/>
            </a:pPr>
            <a:r>
              <a:rPr lang="en-US" sz="1600" dirty="0" smtClean="0"/>
              <a:t>Security token is usually a hardware device such as a Smart Card</a:t>
            </a:r>
          </a:p>
          <a:p>
            <a:pPr lvl="1">
              <a:spcBef>
                <a:spcPts val="1200"/>
              </a:spcBef>
              <a:spcAft>
                <a:spcPts val="600"/>
              </a:spcAft>
              <a:buNone/>
            </a:pPr>
            <a:r>
              <a:rPr lang="en-US" sz="1600" b="1" dirty="0" smtClean="0"/>
              <a:t>Smart Cards</a:t>
            </a:r>
          </a:p>
          <a:p>
            <a:pPr lvl="1">
              <a:spcBef>
                <a:spcPts val="1200"/>
              </a:spcBef>
              <a:spcAft>
                <a:spcPts val="600"/>
              </a:spcAft>
            </a:pPr>
            <a:r>
              <a:rPr lang="en-US" sz="1600" dirty="0" smtClean="0"/>
              <a:t>Tamperproof, electronic storage of PKI keys.</a:t>
            </a:r>
          </a:p>
          <a:p>
            <a:pPr lvl="1">
              <a:spcBef>
                <a:spcPts val="1200"/>
              </a:spcBef>
              <a:spcAft>
                <a:spcPts val="600"/>
              </a:spcAft>
            </a:pPr>
            <a:r>
              <a:rPr lang="en-US" sz="1600" dirty="0" smtClean="0"/>
              <a:t>Can be uploaded or generated on the card</a:t>
            </a:r>
          </a:p>
          <a:p>
            <a:pPr lvl="1">
              <a:spcBef>
                <a:spcPts val="1200"/>
              </a:spcBef>
              <a:spcAft>
                <a:spcPts val="600"/>
              </a:spcAft>
            </a:pPr>
            <a:r>
              <a:rPr lang="en-US" sz="1600" dirty="0" smtClean="0"/>
              <a:t>Cards do not release the keys but rather perform the signing operation on the card</a:t>
            </a:r>
          </a:p>
          <a:p>
            <a:pPr lvl="1">
              <a:spcBef>
                <a:spcPts val="1200"/>
              </a:spcBef>
              <a:spcAft>
                <a:spcPts val="600"/>
              </a:spcAft>
            </a:pPr>
            <a:r>
              <a:rPr lang="en-US" sz="1600" dirty="0" smtClean="0"/>
              <a:t>Card can run applets/applications which are written in Java and other common languages.</a:t>
            </a:r>
          </a:p>
          <a:p>
            <a:pPr>
              <a:spcBef>
                <a:spcPts val="1200"/>
              </a:spcBef>
              <a:spcAft>
                <a:spcPts val="600"/>
              </a:spcAft>
            </a:pPr>
            <a:endParaRPr lang="en-US" sz="1600" dirty="0" smtClean="0"/>
          </a:p>
          <a:p>
            <a:pPr marL="457200" indent="-457200">
              <a:spcBef>
                <a:spcPts val="1200"/>
              </a:spcBef>
              <a:spcAft>
                <a:spcPts val="600"/>
              </a:spcAft>
              <a:buFont typeface="Arial" pitchFamily="34" charset="0"/>
              <a:buChar char="•"/>
            </a:pPr>
            <a:endParaRPr lang="en-US" sz="1600" dirty="0" smtClean="0"/>
          </a:p>
          <a:p>
            <a:pPr marL="457200" indent="-457200">
              <a:spcBef>
                <a:spcPts val="1200"/>
              </a:spcBef>
              <a:spcAft>
                <a:spcPts val="600"/>
              </a:spcAft>
              <a:buFont typeface="Arial" pitchFamily="34" charset="0"/>
              <a:buChar char="•"/>
            </a:pPr>
            <a:endParaRPr lang="en-US" sz="1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755650"/>
          </a:xfrm>
        </p:spPr>
        <p:txBody>
          <a:bodyPr/>
          <a:lstStyle/>
          <a:p>
            <a:r>
              <a:rPr lang="en-US" b="1" dirty="0" smtClean="0"/>
              <a:t>One-time password (OTP) </a:t>
            </a:r>
            <a:endParaRPr lang="en-US" b="1" dirty="0"/>
          </a:p>
        </p:txBody>
      </p:sp>
      <p:sp>
        <p:nvSpPr>
          <p:cNvPr id="3" name="Content Placeholder 2"/>
          <p:cNvSpPr>
            <a:spLocks noGrp="1"/>
          </p:cNvSpPr>
          <p:nvPr>
            <p:ph idx="1"/>
          </p:nvPr>
        </p:nvSpPr>
        <p:spPr>
          <a:xfrm>
            <a:off x="160338" y="1379537"/>
            <a:ext cx="8821737" cy="4335463"/>
          </a:xfrm>
        </p:spPr>
        <p:txBody>
          <a:bodyPr/>
          <a:lstStyle/>
          <a:p>
            <a:pPr lvl="1">
              <a:lnSpc>
                <a:spcPct val="80000"/>
              </a:lnSpc>
              <a:spcBef>
                <a:spcPts val="600"/>
              </a:spcBef>
              <a:spcAft>
                <a:spcPts val="600"/>
              </a:spcAft>
            </a:pPr>
            <a:r>
              <a:rPr lang="en-US" sz="1600" dirty="0" smtClean="0"/>
              <a:t>A One-time password has a limited duration validity on a single use</a:t>
            </a:r>
          </a:p>
          <a:p>
            <a:pPr lvl="1">
              <a:lnSpc>
                <a:spcPct val="80000"/>
              </a:lnSpc>
              <a:spcBef>
                <a:spcPts val="600"/>
              </a:spcBef>
              <a:spcAft>
                <a:spcPts val="600"/>
              </a:spcAft>
            </a:pPr>
            <a:endParaRPr lang="en-US" sz="1600" dirty="0" smtClean="0"/>
          </a:p>
          <a:p>
            <a:pPr lvl="1">
              <a:lnSpc>
                <a:spcPct val="80000"/>
              </a:lnSpc>
              <a:spcBef>
                <a:spcPts val="600"/>
              </a:spcBef>
              <a:spcAft>
                <a:spcPts val="600"/>
              </a:spcAft>
            </a:pPr>
            <a:r>
              <a:rPr lang="en-US" sz="1600" dirty="0" smtClean="0"/>
              <a:t>These devices have an LCD screen which displays a pseudo-random number consisting of 6 or more alphanumeric characters</a:t>
            </a:r>
          </a:p>
          <a:p>
            <a:pPr lvl="1">
              <a:lnSpc>
                <a:spcPct val="80000"/>
              </a:lnSpc>
              <a:spcBef>
                <a:spcPts val="600"/>
              </a:spcBef>
              <a:spcAft>
                <a:spcPts val="600"/>
              </a:spcAft>
            </a:pPr>
            <a:endParaRPr lang="en-US" sz="1600" dirty="0" smtClean="0"/>
          </a:p>
          <a:p>
            <a:pPr lvl="1">
              <a:lnSpc>
                <a:spcPct val="80000"/>
              </a:lnSpc>
              <a:spcBef>
                <a:spcPts val="600"/>
              </a:spcBef>
              <a:spcAft>
                <a:spcPts val="600"/>
              </a:spcAft>
            </a:pPr>
            <a:r>
              <a:rPr lang="en-US" sz="1600" dirty="0" smtClean="0"/>
              <a:t>Generated using a counter-based token or a clock-based token</a:t>
            </a:r>
          </a:p>
          <a:p>
            <a:pPr lvl="1">
              <a:lnSpc>
                <a:spcPct val="80000"/>
              </a:lnSpc>
              <a:spcBef>
                <a:spcPts val="600"/>
              </a:spcBef>
              <a:spcAft>
                <a:spcPts val="600"/>
              </a:spcAft>
            </a:pPr>
            <a:endParaRPr lang="en-US" sz="1600" dirty="0" smtClean="0"/>
          </a:p>
          <a:p>
            <a:pPr lvl="1">
              <a:lnSpc>
                <a:spcPct val="80000"/>
              </a:lnSpc>
              <a:spcBef>
                <a:spcPts val="600"/>
              </a:spcBef>
              <a:spcAft>
                <a:spcPts val="600"/>
              </a:spcAft>
            </a:pPr>
            <a:r>
              <a:rPr lang="en-US" sz="1600" dirty="0" smtClean="0"/>
              <a:t>Counter-based token is an active token that generates a one-time password based on a counter in the server and the secret key of the user</a:t>
            </a:r>
          </a:p>
          <a:p>
            <a:pPr lvl="1">
              <a:lnSpc>
                <a:spcPct val="80000"/>
              </a:lnSpc>
              <a:spcBef>
                <a:spcPts val="600"/>
              </a:spcBef>
              <a:spcAft>
                <a:spcPts val="600"/>
              </a:spcAft>
            </a:pPr>
            <a:endParaRPr lang="en-US" sz="1600" dirty="0" smtClean="0"/>
          </a:p>
          <a:p>
            <a:pPr lvl="1">
              <a:lnSpc>
                <a:spcPct val="80000"/>
              </a:lnSpc>
              <a:spcBef>
                <a:spcPts val="600"/>
              </a:spcBef>
              <a:spcAft>
                <a:spcPts val="600"/>
              </a:spcAft>
            </a:pPr>
            <a:r>
              <a:rPr lang="en-US" sz="1600" dirty="0" smtClean="0"/>
              <a:t>Clock-based token is an active token that generates one-time passwords based on the server clock</a:t>
            </a:r>
          </a:p>
          <a:p>
            <a:pPr>
              <a:spcBef>
                <a:spcPts val="600"/>
              </a:spcBef>
              <a:spcAft>
                <a:spcPts val="600"/>
              </a:spcAft>
            </a:pPr>
            <a:endParaRPr lang="en-US" sz="1600" dirty="0" smtClean="0"/>
          </a:p>
          <a:p>
            <a:pPr>
              <a:spcBef>
                <a:spcPts val="600"/>
              </a:spcBef>
              <a:spcAft>
                <a:spcPts val="600"/>
              </a:spcAft>
            </a:pPr>
            <a:endParaRPr 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7" name="Rectangle 5"/>
          <p:cNvSpPr>
            <a:spLocks noChangeArrowheads="1"/>
          </p:cNvSpPr>
          <p:nvPr/>
        </p:nvSpPr>
        <p:spPr bwMode="auto">
          <a:xfrm>
            <a:off x="184150" y="1219200"/>
            <a:ext cx="8777288" cy="4278094"/>
          </a:xfrm>
          <a:prstGeom prst="rect">
            <a:avLst/>
          </a:prstGeom>
          <a:noFill/>
          <a:ln w="9525">
            <a:noFill/>
            <a:miter lim="800000"/>
            <a:headEnd/>
            <a:tailEnd/>
          </a:ln>
          <a:effectLst/>
        </p:spPr>
        <p:txBody>
          <a:bodyPr anchor="ctr">
            <a:spAutoFit/>
          </a:bodyPr>
          <a:lstStyle/>
          <a:p>
            <a:pPr algn="l">
              <a:buFont typeface="Wingdings 3" pitchFamily="18" charset="2"/>
              <a:buNone/>
            </a:pPr>
            <a:r>
              <a:rPr lang="en-US" sz="1600" b="1" dirty="0" smtClean="0">
                <a:latin typeface="+mn-lt"/>
                <a:cs typeface="Arial" pitchFamily="34" charset="0"/>
              </a:rPr>
              <a:t>Computer </a:t>
            </a:r>
            <a:r>
              <a:rPr lang="en-US" sz="1600" b="1" dirty="0">
                <a:latin typeface="+mn-lt"/>
                <a:cs typeface="Arial" pitchFamily="34" charset="0"/>
              </a:rPr>
              <a:t>Software (SW)</a:t>
            </a:r>
            <a:r>
              <a:rPr lang="en-US" sz="1600" dirty="0">
                <a:latin typeface="+mn-lt"/>
                <a:cs typeface="Arial" pitchFamily="34" charset="0"/>
              </a:rPr>
              <a:t>, consisting of programs, enables a computer to perform </a:t>
            </a:r>
            <a:r>
              <a:rPr lang="en-US" sz="1600" dirty="0" smtClean="0">
                <a:latin typeface="+mn-lt"/>
                <a:cs typeface="Arial" pitchFamily="34" charset="0"/>
              </a:rPr>
              <a:t>specific tasks</a:t>
            </a:r>
            <a:r>
              <a:rPr lang="en-US" sz="1600" dirty="0">
                <a:latin typeface="+mn-lt"/>
                <a:cs typeface="Arial" pitchFamily="34" charset="0"/>
              </a:rPr>
              <a:t>, as opposed to its physical components (hardware or HW) which can only do the tasks they are mechanically designed for</a:t>
            </a:r>
            <a:r>
              <a:rPr lang="en-US" sz="1600" dirty="0" smtClean="0">
                <a:latin typeface="+mn-lt"/>
                <a:cs typeface="Arial" pitchFamily="34" charset="0"/>
              </a:rPr>
              <a:t>.</a:t>
            </a:r>
            <a:endParaRPr lang="en-US" sz="1600" dirty="0">
              <a:latin typeface="+mn-lt"/>
            </a:endParaRPr>
          </a:p>
          <a:p>
            <a:pPr marL="341313" indent="-341313" algn="l">
              <a:buFont typeface="Wingdings 3" pitchFamily="18" charset="2"/>
              <a:buNone/>
            </a:pPr>
            <a:endParaRPr lang="en-US" sz="1600" u="sng" dirty="0">
              <a:latin typeface="+mn-lt"/>
              <a:cs typeface="Arial" pitchFamily="34" charset="0"/>
            </a:endParaRPr>
          </a:p>
          <a:p>
            <a:pPr marL="341313" indent="-341313" algn="l">
              <a:buFont typeface="Wingdings 3" pitchFamily="18" charset="2"/>
              <a:buNone/>
            </a:pPr>
            <a:endParaRPr lang="en-US" sz="1600" dirty="0" smtClean="0">
              <a:latin typeface="+mn-lt"/>
              <a:cs typeface="Arial" pitchFamily="34" charset="0"/>
            </a:endParaRPr>
          </a:p>
          <a:p>
            <a:pPr marL="341313" indent="-341313" algn="l">
              <a:buFont typeface="Wingdings 3" pitchFamily="18" charset="2"/>
              <a:buNone/>
            </a:pPr>
            <a:r>
              <a:rPr lang="en-US" sz="1600" dirty="0" smtClean="0">
                <a:latin typeface="+mn-lt"/>
                <a:cs typeface="Arial" pitchFamily="34" charset="0"/>
              </a:rPr>
              <a:t>There </a:t>
            </a:r>
            <a:r>
              <a:rPr lang="en-US" sz="1600" dirty="0">
                <a:latin typeface="+mn-lt"/>
                <a:cs typeface="Arial" pitchFamily="34" charset="0"/>
              </a:rPr>
              <a:t>are three major categories of computer software</a:t>
            </a:r>
            <a:r>
              <a:rPr lang="en-US" sz="1600" dirty="0" smtClean="0">
                <a:latin typeface="+mn-lt"/>
                <a:cs typeface="Arial" pitchFamily="34" charset="0"/>
              </a:rPr>
              <a:t>:</a:t>
            </a:r>
          </a:p>
          <a:p>
            <a:pPr marL="341313" indent="-341313" algn="l">
              <a:buFont typeface="Wingdings 3" pitchFamily="18" charset="2"/>
              <a:buNone/>
            </a:pPr>
            <a:endParaRPr lang="en-US" sz="1600" dirty="0">
              <a:latin typeface="+mn-lt"/>
              <a:cs typeface="Arial" pitchFamily="34" charset="0"/>
            </a:endParaRPr>
          </a:p>
          <a:p>
            <a:pPr marL="341313" indent="-341313" algn="l">
              <a:spcAft>
                <a:spcPct val="25000"/>
              </a:spcAft>
              <a:buSzPct val="80000"/>
              <a:buFont typeface="Wingdings 3" pitchFamily="18" charset="2"/>
              <a:buChar char="u"/>
            </a:pPr>
            <a:r>
              <a:rPr lang="en-US" sz="1600" b="1" dirty="0">
                <a:latin typeface="+mn-lt"/>
                <a:cs typeface="Arial" pitchFamily="34" charset="0"/>
              </a:rPr>
              <a:t>System Software </a:t>
            </a:r>
            <a:r>
              <a:rPr lang="en-US" sz="1600" dirty="0">
                <a:latin typeface="+mn-lt"/>
                <a:cs typeface="Arial" pitchFamily="34" charset="0"/>
              </a:rPr>
              <a:t>helps run the computer hardware </a:t>
            </a:r>
            <a:r>
              <a:rPr lang="en-US" sz="1600" dirty="0" smtClean="0">
                <a:latin typeface="+mn-lt"/>
                <a:cs typeface="Arial" pitchFamily="34" charset="0"/>
              </a:rPr>
              <a:t>and </a:t>
            </a:r>
            <a:r>
              <a:rPr lang="en-US" sz="1600" dirty="0">
                <a:latin typeface="+mn-lt"/>
                <a:cs typeface="Arial" pitchFamily="34" charset="0"/>
              </a:rPr>
              <a:t>computer system (e.g. operating systems, device drivers, diagnostic tools, servers, windowing systems, and utilities).</a:t>
            </a:r>
          </a:p>
          <a:p>
            <a:pPr marL="341313" indent="-341313" algn="l">
              <a:spcAft>
                <a:spcPct val="25000"/>
              </a:spcAft>
              <a:buSzPct val="80000"/>
              <a:buFont typeface="Wingdings 3" pitchFamily="18" charset="2"/>
              <a:buChar char="u"/>
            </a:pPr>
            <a:endParaRPr lang="en-US" sz="1600" b="1" dirty="0" smtClean="0">
              <a:latin typeface="+mn-lt"/>
              <a:cs typeface="Arial" pitchFamily="34" charset="0"/>
            </a:endParaRPr>
          </a:p>
          <a:p>
            <a:pPr marL="341313" indent="-341313" algn="l">
              <a:spcAft>
                <a:spcPct val="25000"/>
              </a:spcAft>
              <a:buSzPct val="80000"/>
              <a:buFont typeface="Wingdings 3" pitchFamily="18" charset="2"/>
              <a:buChar char="u"/>
            </a:pPr>
            <a:r>
              <a:rPr lang="en-US" sz="1600" b="1" dirty="0" smtClean="0">
                <a:latin typeface="+mn-lt"/>
                <a:cs typeface="Arial" pitchFamily="34" charset="0"/>
              </a:rPr>
              <a:t>Programming </a:t>
            </a:r>
            <a:r>
              <a:rPr lang="en-US" sz="1600" b="1" dirty="0">
                <a:latin typeface="+mn-lt"/>
                <a:cs typeface="Arial" pitchFamily="34" charset="0"/>
              </a:rPr>
              <a:t>Software</a:t>
            </a:r>
            <a:r>
              <a:rPr lang="en-US" sz="1600" dirty="0">
                <a:latin typeface="+mn-lt"/>
                <a:cs typeface="Arial" pitchFamily="34" charset="0"/>
              </a:rPr>
              <a:t> provides tools to assist a programmer in writing computer programs (codes) using different programming languages in a more convenient way (e.g. code editors, compilers, interpreters, linkers, debuggers</a:t>
            </a:r>
            <a:r>
              <a:rPr lang="en-US" sz="1600" dirty="0" smtClean="0">
                <a:latin typeface="+mn-lt"/>
                <a:cs typeface="Arial" pitchFamily="34" charset="0"/>
              </a:rPr>
              <a:t>).</a:t>
            </a:r>
            <a:endParaRPr lang="en-US" sz="1600" dirty="0">
              <a:latin typeface="+mn-lt"/>
              <a:cs typeface="Arial" pitchFamily="34" charset="0"/>
            </a:endParaRPr>
          </a:p>
          <a:p>
            <a:pPr marL="341313" indent="-341313" algn="l">
              <a:spcAft>
                <a:spcPct val="25000"/>
              </a:spcAft>
              <a:buSzPct val="80000"/>
              <a:buFont typeface="Wingdings 3" pitchFamily="18" charset="2"/>
              <a:buChar char="u"/>
            </a:pPr>
            <a:endParaRPr lang="en-US" sz="1600" b="1" dirty="0" smtClean="0">
              <a:latin typeface="+mn-lt"/>
              <a:cs typeface="Arial" pitchFamily="34" charset="0"/>
            </a:endParaRPr>
          </a:p>
          <a:p>
            <a:pPr marL="341313" indent="-341313" algn="l">
              <a:spcAft>
                <a:spcPct val="25000"/>
              </a:spcAft>
              <a:buSzPct val="80000"/>
              <a:buFont typeface="Wingdings 3" pitchFamily="18" charset="2"/>
              <a:buChar char="u"/>
            </a:pPr>
            <a:r>
              <a:rPr lang="en-US" sz="1600" b="1" dirty="0" smtClean="0">
                <a:latin typeface="+mn-lt"/>
                <a:cs typeface="Arial" pitchFamily="34" charset="0"/>
              </a:rPr>
              <a:t>Application </a:t>
            </a:r>
            <a:r>
              <a:rPr lang="en-US" sz="1600" b="1" dirty="0">
                <a:latin typeface="+mn-lt"/>
                <a:cs typeface="Arial" pitchFamily="34" charset="0"/>
              </a:rPr>
              <a:t>Software</a:t>
            </a:r>
            <a:r>
              <a:rPr lang="en-US" sz="1600" dirty="0">
                <a:latin typeface="+mn-lt"/>
                <a:cs typeface="Arial" pitchFamily="34" charset="0"/>
              </a:rPr>
              <a:t> </a:t>
            </a:r>
            <a:r>
              <a:rPr lang="en-US" sz="1600" dirty="0" smtClean="0">
                <a:latin typeface="+mn-lt"/>
                <a:cs typeface="Arial" pitchFamily="34" charset="0"/>
              </a:rPr>
              <a:t>allows end </a:t>
            </a:r>
            <a:r>
              <a:rPr lang="en-US" sz="1600" dirty="0">
                <a:latin typeface="+mn-lt"/>
                <a:cs typeface="Arial" pitchFamily="34" charset="0"/>
              </a:rPr>
              <a:t>users to </a:t>
            </a:r>
            <a:r>
              <a:rPr lang="en-US" sz="1600" dirty="0" smtClean="0">
                <a:latin typeface="+mn-lt"/>
                <a:cs typeface="Arial" pitchFamily="34" charset="0"/>
              </a:rPr>
              <a:t> perform/accomplish </a:t>
            </a:r>
            <a:r>
              <a:rPr lang="en-US" sz="1600" dirty="0">
                <a:latin typeface="+mn-lt"/>
                <a:cs typeface="Arial" pitchFamily="34" charset="0"/>
              </a:rPr>
              <a:t>one or more specific </a:t>
            </a:r>
            <a:r>
              <a:rPr lang="en-US" sz="1600" dirty="0" smtClean="0">
                <a:latin typeface="+mn-lt"/>
                <a:cs typeface="Arial" pitchFamily="34" charset="0"/>
              </a:rPr>
              <a:t>business operations/tasks.</a:t>
            </a:r>
            <a:endParaRPr lang="en-US" sz="1600" dirty="0">
              <a:latin typeface="+mn-lt"/>
              <a:cs typeface="Arial" pitchFamily="34" charset="0"/>
            </a:endParaRPr>
          </a:p>
        </p:txBody>
      </p:sp>
      <p:sp>
        <p:nvSpPr>
          <p:cNvPr id="8" name="Title 1"/>
          <p:cNvSpPr txBox="1">
            <a:spLocks/>
          </p:cNvSpPr>
          <p:nvPr/>
        </p:nvSpPr>
        <p:spPr>
          <a:xfrm>
            <a:off x="160338" y="234950"/>
            <a:ext cx="8805862" cy="75565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folHlink"/>
                </a:solidFill>
                <a:effectLst/>
                <a:uLnTx/>
                <a:uFillTx/>
                <a:latin typeface="+mj-lt"/>
                <a:ea typeface="+mj-ea"/>
                <a:cs typeface="+mj-cs"/>
              </a:rPr>
              <a:t>Defining</a:t>
            </a:r>
            <a:r>
              <a:rPr kumimoji="0" lang="en-US" sz="2400" b="0" i="0" u="none" strike="noStrike" kern="0" cap="none" spc="0" normalizeH="0" noProof="0" dirty="0" smtClean="0">
                <a:ln>
                  <a:noFill/>
                </a:ln>
                <a:solidFill>
                  <a:schemeClr val="folHlink"/>
                </a:solidFill>
                <a:effectLst/>
                <a:uLnTx/>
                <a:uFillTx/>
                <a:latin typeface="+mj-lt"/>
                <a:ea typeface="+mj-ea"/>
                <a:cs typeface="+mj-cs"/>
              </a:rPr>
              <a:t> Application Software</a:t>
            </a: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755650"/>
          </a:xfrm>
        </p:spPr>
        <p:txBody>
          <a:bodyPr/>
          <a:lstStyle/>
          <a:p>
            <a:r>
              <a:rPr lang="en-US" b="1" dirty="0" smtClean="0"/>
              <a:t>Something you are: biometrics</a:t>
            </a:r>
            <a:endParaRPr lang="en-US" b="1" dirty="0"/>
          </a:p>
        </p:txBody>
      </p:sp>
      <p:sp>
        <p:nvSpPr>
          <p:cNvPr id="3" name="Content Placeholder 2"/>
          <p:cNvSpPr>
            <a:spLocks noGrp="1"/>
          </p:cNvSpPr>
          <p:nvPr>
            <p:ph idx="1"/>
          </p:nvPr>
        </p:nvSpPr>
        <p:spPr>
          <a:xfrm>
            <a:off x="160338" y="1227137"/>
            <a:ext cx="8821737" cy="4335463"/>
          </a:xfrm>
        </p:spPr>
        <p:txBody>
          <a:bodyPr/>
          <a:lstStyle/>
          <a:p>
            <a:pPr>
              <a:spcBef>
                <a:spcPts val="600"/>
              </a:spcBef>
              <a:spcAft>
                <a:spcPts val="600"/>
              </a:spcAft>
            </a:pPr>
            <a:r>
              <a:rPr lang="en-US" sz="1600" dirty="0" smtClean="0"/>
              <a:t>Usage of “something you are”</a:t>
            </a:r>
          </a:p>
          <a:p>
            <a:pPr lvl="1">
              <a:spcBef>
                <a:spcPts val="600"/>
              </a:spcBef>
              <a:spcAft>
                <a:spcPts val="600"/>
              </a:spcAft>
            </a:pPr>
            <a:r>
              <a:rPr lang="en-US" sz="1600" dirty="0" smtClean="0"/>
              <a:t> Biometric authentication involves unique physical or behavioral characteristics of individuals</a:t>
            </a:r>
          </a:p>
          <a:p>
            <a:pPr lvl="1">
              <a:spcBef>
                <a:spcPts val="600"/>
              </a:spcBef>
              <a:spcAft>
                <a:spcPts val="600"/>
              </a:spcAft>
            </a:pPr>
            <a:r>
              <a:rPr lang="en-US" sz="1600" dirty="0" smtClean="0"/>
              <a:t>Fingerprint, Facial, Retinal, Iris, Voice, Hand Geometry</a:t>
            </a:r>
          </a:p>
          <a:p>
            <a:pPr lvl="1">
              <a:spcBef>
                <a:spcPts val="600"/>
              </a:spcBef>
              <a:spcAft>
                <a:spcPts val="600"/>
              </a:spcAft>
            </a:pPr>
            <a:r>
              <a:rPr lang="en-US" sz="1600" dirty="0" smtClean="0"/>
              <a:t>Prevents unauthorized access by requiring cardholder to be present</a:t>
            </a:r>
          </a:p>
          <a:p>
            <a:pPr lvl="1">
              <a:spcBef>
                <a:spcPts val="600"/>
              </a:spcBef>
              <a:spcAft>
                <a:spcPts val="600"/>
              </a:spcAft>
            </a:pPr>
            <a:r>
              <a:rPr lang="en-US" sz="1600" dirty="0" smtClean="0"/>
              <a:t>Can be combined with “something you know” = PIN and “something you have” = smart card.</a:t>
            </a:r>
          </a:p>
          <a:p>
            <a:pPr>
              <a:spcBef>
                <a:spcPts val="600"/>
              </a:spcBef>
              <a:spcAft>
                <a:spcPts val="600"/>
              </a:spcAft>
            </a:pPr>
            <a:endParaRPr lang="en-US" sz="16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3" cy="755650"/>
          </a:xfrm>
        </p:spPr>
        <p:txBody>
          <a:bodyPr/>
          <a:lstStyle/>
          <a:p>
            <a:r>
              <a:rPr lang="en-US" b="1" dirty="0" smtClean="0"/>
              <a:t>Few methods / protocols for authentication</a:t>
            </a:r>
            <a:endParaRPr lang="en-US" b="1" dirty="0"/>
          </a:p>
        </p:txBody>
      </p:sp>
      <p:sp>
        <p:nvSpPr>
          <p:cNvPr id="3" name="Content Placeholder 2"/>
          <p:cNvSpPr>
            <a:spLocks noGrp="1"/>
          </p:cNvSpPr>
          <p:nvPr>
            <p:ph sz="quarter" idx="1"/>
          </p:nvPr>
        </p:nvSpPr>
        <p:spPr>
          <a:xfrm>
            <a:off x="160339" y="1600200"/>
            <a:ext cx="4333875" cy="2243139"/>
          </a:xfrm>
        </p:spPr>
        <p:style>
          <a:lnRef idx="2">
            <a:schemeClr val="dk1"/>
          </a:lnRef>
          <a:fillRef idx="1">
            <a:schemeClr val="lt1"/>
          </a:fillRef>
          <a:effectRef idx="0">
            <a:schemeClr val="dk1"/>
          </a:effectRef>
          <a:fontRef idx="minor">
            <a:schemeClr val="dk1"/>
          </a:fontRef>
        </p:style>
        <p:txBody>
          <a:bodyPr/>
          <a:lstStyle/>
          <a:p>
            <a:r>
              <a:rPr lang="en-ZA" sz="1400" b="1" dirty="0" smtClean="0">
                <a:solidFill>
                  <a:schemeClr val="tx2"/>
                </a:solidFill>
              </a:rPr>
              <a:t>LDAP</a:t>
            </a:r>
          </a:p>
          <a:p>
            <a:pPr>
              <a:buFont typeface="Arial" pitchFamily="34" charset="0"/>
              <a:buChar char="•"/>
            </a:pPr>
            <a:r>
              <a:rPr lang="en-ZA" sz="1400" dirty="0" smtClean="0"/>
              <a:t>The Lightweight Directory Access Protocol (or LDAP) provides networked access to a hierarchical database of authentication information. </a:t>
            </a:r>
          </a:p>
          <a:p>
            <a:pPr>
              <a:buFont typeface="Arial" pitchFamily="34" charset="0"/>
              <a:buChar char="•"/>
            </a:pPr>
            <a:r>
              <a:rPr lang="en-ZA" sz="1400" dirty="0" smtClean="0"/>
              <a:t>LDAP is appropriate for any kind of  directory-like information, where fast lookups and less-frequent updates are the norm making it perfect for use in authenticating an organisation’s users.</a:t>
            </a:r>
          </a:p>
          <a:p>
            <a:endParaRPr lang="en-ZA" sz="1400" dirty="0" smtClean="0"/>
          </a:p>
          <a:p>
            <a:endParaRPr lang="en-US" sz="1400" dirty="0"/>
          </a:p>
        </p:txBody>
      </p:sp>
      <p:sp>
        <p:nvSpPr>
          <p:cNvPr id="4" name="Content Placeholder 3"/>
          <p:cNvSpPr>
            <a:spLocks noGrp="1"/>
          </p:cNvSpPr>
          <p:nvPr>
            <p:ph sz="quarter" idx="2"/>
          </p:nvPr>
        </p:nvSpPr>
        <p:spPr>
          <a:xfrm>
            <a:off x="4646614" y="1600200"/>
            <a:ext cx="4335463" cy="2243139"/>
          </a:xfrm>
        </p:spPr>
        <p:style>
          <a:lnRef idx="2">
            <a:schemeClr val="dk1"/>
          </a:lnRef>
          <a:fillRef idx="1">
            <a:schemeClr val="lt1"/>
          </a:fillRef>
          <a:effectRef idx="0">
            <a:schemeClr val="dk1"/>
          </a:effectRef>
          <a:fontRef idx="minor">
            <a:schemeClr val="dk1"/>
          </a:fontRef>
        </p:style>
        <p:txBody>
          <a:bodyPr/>
          <a:lstStyle/>
          <a:p>
            <a:r>
              <a:rPr lang="en-ZA" sz="1400" b="1" dirty="0" smtClean="0">
                <a:solidFill>
                  <a:schemeClr val="tx2"/>
                </a:solidFill>
              </a:rPr>
              <a:t>Kerberos</a:t>
            </a:r>
          </a:p>
          <a:p>
            <a:pPr>
              <a:buFont typeface="Arial" pitchFamily="34" charset="0"/>
              <a:buChar char="•"/>
            </a:pPr>
            <a:r>
              <a:rPr lang="en-ZA" sz="1400" dirty="0" smtClean="0"/>
              <a:t>Kerberos is a network authentication protocol that will allow individuals communicating over an insecure network to prove their identity to one another in a secure manner. </a:t>
            </a:r>
          </a:p>
          <a:p>
            <a:pPr>
              <a:buFont typeface="Arial" pitchFamily="34" charset="0"/>
              <a:buChar char="•"/>
            </a:pPr>
            <a:r>
              <a:rPr lang="en-ZA" sz="1400" dirty="0" smtClean="0"/>
              <a:t>Kerberos is a client-server model that provides mutual authentication, thereby allowing both the user and the server verify each other's identity</a:t>
            </a:r>
            <a:endParaRPr lang="en-US" sz="1400" dirty="0"/>
          </a:p>
        </p:txBody>
      </p:sp>
      <p:sp>
        <p:nvSpPr>
          <p:cNvPr id="5" name="Text Placeholder 4"/>
          <p:cNvSpPr>
            <a:spLocks noGrp="1"/>
          </p:cNvSpPr>
          <p:nvPr>
            <p:ph type="body" sz="half" idx="3"/>
          </p:nvPr>
        </p:nvSpPr>
        <p:spPr/>
        <p:style>
          <a:lnRef idx="2">
            <a:schemeClr val="dk1"/>
          </a:lnRef>
          <a:fillRef idx="1">
            <a:schemeClr val="lt1"/>
          </a:fillRef>
          <a:effectRef idx="0">
            <a:schemeClr val="dk1"/>
          </a:effectRef>
          <a:fontRef idx="minor">
            <a:schemeClr val="dk1"/>
          </a:fontRef>
        </p:style>
        <p:txBody>
          <a:bodyPr/>
          <a:lstStyle/>
          <a:p>
            <a:r>
              <a:rPr lang="en-ZA" sz="1600" dirty="0" smtClean="0">
                <a:solidFill>
                  <a:schemeClr val="tx2"/>
                </a:solidFill>
              </a:rPr>
              <a:t>Native Authentication</a:t>
            </a:r>
          </a:p>
          <a:p>
            <a:pPr marL="457200" indent="-457200">
              <a:buFont typeface="Arial" pitchFamily="34" charset="0"/>
              <a:buChar char="•"/>
            </a:pPr>
            <a:r>
              <a:rPr lang="en-ZA" sz="1600" dirty="0" smtClean="0"/>
              <a:t>Native authentication schemes are authentication mechanisms built into devices and/or some applications that often utilise proprietary authentication protocols and non standardised authentication information stores. </a:t>
            </a:r>
          </a:p>
          <a:p>
            <a:endParaRPr lang="en-US" sz="16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87350"/>
            <a:ext cx="8805862" cy="755650"/>
          </a:xfrm>
        </p:spPr>
        <p:txBody>
          <a:bodyPr/>
          <a:lstStyle/>
          <a:p>
            <a:r>
              <a:rPr lang="en-US" b="1" dirty="0" smtClean="0"/>
              <a:t>Single Sign On - SSO</a:t>
            </a:r>
            <a:endParaRPr lang="en-US" b="1" dirty="0"/>
          </a:p>
        </p:txBody>
      </p:sp>
      <p:sp>
        <p:nvSpPr>
          <p:cNvPr id="3" name="Content Placeholder 2"/>
          <p:cNvSpPr>
            <a:spLocks noGrp="1"/>
          </p:cNvSpPr>
          <p:nvPr>
            <p:ph idx="1"/>
          </p:nvPr>
        </p:nvSpPr>
        <p:spPr>
          <a:xfrm>
            <a:off x="160338" y="1143000"/>
            <a:ext cx="8821737" cy="4335463"/>
          </a:xfrm>
        </p:spPr>
        <p:txBody>
          <a:bodyPr/>
          <a:lstStyle/>
          <a:p>
            <a:pPr marL="457200" indent="-457200">
              <a:spcBef>
                <a:spcPts val="1200"/>
              </a:spcBef>
              <a:spcAft>
                <a:spcPts val="1200"/>
              </a:spcAft>
              <a:buFont typeface="Arial" pitchFamily="34" charset="0"/>
              <a:buChar char="•"/>
            </a:pPr>
            <a:r>
              <a:rPr lang="en-US" sz="1600" dirty="0" smtClean="0"/>
              <a:t>Single sign-on (e-SSO) is a property of authentication for multiple, related, but independent software systems. </a:t>
            </a:r>
          </a:p>
          <a:p>
            <a:pPr marL="457200" indent="-457200">
              <a:spcBef>
                <a:spcPts val="1200"/>
              </a:spcBef>
              <a:spcAft>
                <a:spcPts val="1200"/>
              </a:spcAft>
              <a:buFont typeface="Arial" pitchFamily="34" charset="0"/>
              <a:buChar char="•"/>
            </a:pPr>
            <a:r>
              <a:rPr lang="en-US" sz="1600" dirty="0" smtClean="0"/>
              <a:t>With this property a user logs in once and gains access to all systems without being prompted to log in again at each of them.</a:t>
            </a:r>
          </a:p>
          <a:p>
            <a:pPr marL="457200" indent="-457200">
              <a:spcBef>
                <a:spcPts val="1200"/>
              </a:spcBef>
              <a:spcAft>
                <a:spcPts val="1200"/>
              </a:spcAft>
              <a:buFont typeface="Arial" pitchFamily="34" charset="0"/>
              <a:buChar char="•"/>
            </a:pPr>
            <a:r>
              <a:rPr lang="en-US" sz="1600" dirty="0" smtClean="0"/>
              <a:t>The process authenticates the user for all the applications they have been given rights to and eliminates further prompts when they switch applications during a particular session. </a:t>
            </a:r>
          </a:p>
          <a:p>
            <a:pPr marL="457200" indent="-457200">
              <a:spcBef>
                <a:spcPts val="1200"/>
              </a:spcBef>
              <a:spcAft>
                <a:spcPts val="1200"/>
              </a:spcAft>
              <a:buFont typeface="Arial" pitchFamily="34" charset="0"/>
              <a:buChar char="•"/>
            </a:pPr>
            <a:r>
              <a:rPr lang="en-US" sz="1600" dirty="0" smtClean="0"/>
              <a:t>The user's credentials are stored in a very secure cryptographically locked store and that the users themselves no longer know the applications credentials, it's possible to 'release' (logon with) certain credentials based on a defined 'authentication grade'. </a:t>
            </a:r>
          </a:p>
          <a:p>
            <a:pPr marL="457200" indent="-457200">
              <a:spcBef>
                <a:spcPts val="1200"/>
              </a:spcBef>
              <a:spcAft>
                <a:spcPts val="1200"/>
              </a:spcAft>
              <a:buFont typeface="Arial" pitchFamily="34" charset="0"/>
              <a:buChar char="•"/>
            </a:pPr>
            <a:r>
              <a:rPr lang="en-US" sz="1600" dirty="0" smtClean="0">
                <a:solidFill>
                  <a:schemeClr val="tx1"/>
                </a:solidFill>
              </a:rPr>
              <a:t>Two factor authentication systems such as smart cards or biometrics can be linked to different authentication grades.</a:t>
            </a:r>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60338" y="311150"/>
            <a:ext cx="8805862" cy="755650"/>
          </a:xfrm>
        </p:spPr>
        <p:txBody>
          <a:bodyPr/>
          <a:lstStyle/>
          <a:p>
            <a:r>
              <a:rPr lang="en-US" b="1" dirty="0" smtClean="0"/>
              <a:t>SSO - Advantages </a:t>
            </a:r>
            <a:endParaRPr lang="en-US" b="1" dirty="0"/>
          </a:p>
        </p:txBody>
      </p:sp>
      <p:sp>
        <p:nvSpPr>
          <p:cNvPr id="29699" name="Rectangle 3"/>
          <p:cNvSpPr>
            <a:spLocks noGrp="1" noChangeArrowheads="1"/>
          </p:cNvSpPr>
          <p:nvPr>
            <p:ph type="body" idx="1"/>
          </p:nvPr>
        </p:nvSpPr>
        <p:spPr>
          <a:xfrm>
            <a:off x="160338" y="1150937"/>
            <a:ext cx="8821737" cy="4335463"/>
          </a:xfrm>
        </p:spPr>
        <p:txBody>
          <a:bodyPr/>
          <a:lstStyle/>
          <a:p>
            <a:pPr marL="457200" indent="-457200">
              <a:lnSpc>
                <a:spcPct val="77000"/>
              </a:lnSpc>
              <a:spcBef>
                <a:spcPts val="600"/>
              </a:spcBef>
              <a:spcAft>
                <a:spcPts val="1200"/>
              </a:spcAft>
              <a:buFont typeface="Arial" pitchFamily="34" charset="0"/>
              <a:buChar char="•"/>
            </a:pPr>
            <a:r>
              <a:rPr lang="en-US" sz="1600" dirty="0"/>
              <a:t>Reduced operational cost</a:t>
            </a:r>
          </a:p>
          <a:p>
            <a:pPr marL="457200" indent="-457200">
              <a:lnSpc>
                <a:spcPct val="77000"/>
              </a:lnSpc>
              <a:spcBef>
                <a:spcPts val="600"/>
              </a:spcBef>
              <a:spcAft>
                <a:spcPts val="1200"/>
              </a:spcAft>
              <a:buFont typeface="Arial" pitchFamily="34" charset="0"/>
              <a:buChar char="•"/>
            </a:pPr>
            <a:r>
              <a:rPr lang="en-US" sz="1600" dirty="0"/>
              <a:t>Reduced time to access </a:t>
            </a:r>
            <a:r>
              <a:rPr lang="en-US" sz="1600" dirty="0" smtClean="0"/>
              <a:t>data</a:t>
            </a:r>
            <a:endParaRPr lang="en-US" sz="1600" dirty="0"/>
          </a:p>
          <a:p>
            <a:pPr marL="457200" indent="-457200">
              <a:lnSpc>
                <a:spcPct val="77000"/>
              </a:lnSpc>
              <a:spcBef>
                <a:spcPts val="600"/>
              </a:spcBef>
              <a:spcAft>
                <a:spcPts val="1200"/>
              </a:spcAft>
              <a:buFont typeface="Arial" pitchFamily="34" charset="0"/>
              <a:buChar char="•"/>
            </a:pPr>
            <a:r>
              <a:rPr lang="en-US" sz="1600" dirty="0"/>
              <a:t>Improved user experience, no password lists to carry</a:t>
            </a:r>
          </a:p>
          <a:p>
            <a:pPr marL="457200" indent="-457200">
              <a:lnSpc>
                <a:spcPct val="77000"/>
              </a:lnSpc>
              <a:spcBef>
                <a:spcPts val="600"/>
              </a:spcBef>
              <a:spcAft>
                <a:spcPts val="1200"/>
              </a:spcAft>
              <a:buFont typeface="Arial" pitchFamily="34" charset="0"/>
              <a:buChar char="•"/>
            </a:pPr>
            <a:r>
              <a:rPr lang="en-US" sz="1600" dirty="0"/>
              <a:t>Advanced security to systems</a:t>
            </a:r>
          </a:p>
          <a:p>
            <a:pPr marL="458787" lvl="1" indent="-457200">
              <a:lnSpc>
                <a:spcPct val="77000"/>
              </a:lnSpc>
              <a:spcBef>
                <a:spcPts val="600"/>
              </a:spcBef>
              <a:spcAft>
                <a:spcPts val="1200"/>
              </a:spcAft>
            </a:pPr>
            <a:r>
              <a:rPr lang="en-US" sz="1600" dirty="0"/>
              <a:t>Strong authentication </a:t>
            </a:r>
          </a:p>
          <a:p>
            <a:pPr marL="817562" lvl="2" indent="-457200">
              <a:lnSpc>
                <a:spcPct val="77000"/>
              </a:lnSpc>
              <a:spcBef>
                <a:spcPts val="600"/>
              </a:spcBef>
              <a:spcAft>
                <a:spcPts val="1200"/>
              </a:spcAft>
            </a:pPr>
            <a:r>
              <a:rPr lang="en-US" sz="1600" dirty="0"/>
              <a:t>One Time Password devices</a:t>
            </a:r>
          </a:p>
          <a:p>
            <a:pPr marL="817562" lvl="2" indent="-457200">
              <a:lnSpc>
                <a:spcPct val="77000"/>
              </a:lnSpc>
              <a:spcBef>
                <a:spcPts val="600"/>
              </a:spcBef>
              <a:spcAft>
                <a:spcPts val="1200"/>
              </a:spcAft>
            </a:pPr>
            <a:r>
              <a:rPr lang="en-US" sz="1600" dirty="0"/>
              <a:t>Smartcards</a:t>
            </a:r>
          </a:p>
          <a:p>
            <a:pPr marL="457200" indent="-457200">
              <a:lnSpc>
                <a:spcPct val="77000"/>
              </a:lnSpc>
              <a:spcBef>
                <a:spcPts val="600"/>
              </a:spcBef>
              <a:spcAft>
                <a:spcPts val="1200"/>
              </a:spcAft>
              <a:buFont typeface="Arial" pitchFamily="34" charset="0"/>
              <a:buChar char="•"/>
            </a:pPr>
            <a:r>
              <a:rPr lang="en-US" sz="1600" dirty="0" smtClean="0"/>
              <a:t>Centralized </a:t>
            </a:r>
            <a:r>
              <a:rPr lang="en-US" sz="1600" dirty="0"/>
              <a:t>management of users, roles</a:t>
            </a:r>
          </a:p>
          <a:p>
            <a:pPr marL="457200" indent="-457200">
              <a:lnSpc>
                <a:spcPct val="77000"/>
              </a:lnSpc>
              <a:spcBef>
                <a:spcPts val="600"/>
              </a:spcBef>
              <a:spcAft>
                <a:spcPts val="1200"/>
              </a:spcAft>
              <a:buFont typeface="Arial" pitchFamily="34" charset="0"/>
              <a:buChar char="•"/>
            </a:pPr>
            <a:r>
              <a:rPr lang="en-US" sz="1600" dirty="0"/>
              <a:t>Fine grained auditing</a:t>
            </a:r>
          </a:p>
          <a:p>
            <a:pPr>
              <a:lnSpc>
                <a:spcPct val="77000"/>
              </a:lnSpc>
              <a:spcBef>
                <a:spcPts val="600"/>
              </a:spcBef>
              <a:spcAft>
                <a:spcPts val="1200"/>
              </a:spcAft>
            </a:pPr>
            <a:endParaRPr lang="en-US" sz="16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8338" name="Rectangle 2"/>
          <p:cNvSpPr>
            <a:spLocks noChangeArrowheads="1"/>
          </p:cNvSpPr>
          <p:nvPr/>
        </p:nvSpPr>
        <p:spPr bwMode="auto">
          <a:xfrm>
            <a:off x="152400" y="1219200"/>
            <a:ext cx="8312150" cy="4392613"/>
          </a:xfrm>
          <a:prstGeom prst="rect">
            <a:avLst/>
          </a:prstGeom>
          <a:noFill/>
          <a:ln w="9525">
            <a:noFill/>
            <a:miter lim="800000"/>
            <a:headEnd/>
            <a:tailEnd/>
          </a:ln>
        </p:spPr>
        <p:txBody>
          <a:bodyPr lIns="0" tIns="0" rIns="0" bIns="0"/>
          <a:lstStyle/>
          <a:p>
            <a:pPr marL="349250" indent="-349250" defTabSz="695325">
              <a:spcBef>
                <a:spcPts val="1200"/>
              </a:spcBef>
              <a:spcAft>
                <a:spcPts val="1200"/>
              </a:spcAft>
              <a:buFont typeface="Arial" pitchFamily="34" charset="0"/>
              <a:buChar char="•"/>
            </a:pPr>
            <a:r>
              <a:rPr lang="en-US" sz="1600" dirty="0" smtClean="0"/>
              <a:t>Once we know (reasonably) </a:t>
            </a:r>
            <a:r>
              <a:rPr lang="en-US" sz="1600" i="1" dirty="0" smtClean="0"/>
              <a:t>who it is,</a:t>
            </a:r>
            <a:r>
              <a:rPr lang="en-US" sz="1600" dirty="0" smtClean="0"/>
              <a:t> we need to decide </a:t>
            </a:r>
            <a:r>
              <a:rPr lang="en-US" sz="1600" i="1" dirty="0" smtClean="0"/>
              <a:t>what they can access, and how.</a:t>
            </a:r>
            <a:endParaRPr lang="en-ZA" sz="1600" i="1" dirty="0" smtClean="0">
              <a:solidFill>
                <a:schemeClr val="bg2"/>
              </a:solidFill>
            </a:endParaRPr>
          </a:p>
          <a:p>
            <a:pPr marL="349250" indent="-349250" defTabSz="695325">
              <a:spcBef>
                <a:spcPts val="1200"/>
              </a:spcBef>
              <a:spcAft>
                <a:spcPts val="1200"/>
              </a:spcAft>
              <a:buFont typeface="Arial" pitchFamily="34" charset="0"/>
              <a:buChar char="•"/>
            </a:pPr>
            <a:r>
              <a:rPr lang="en-ZA" sz="1600" dirty="0" smtClean="0">
                <a:solidFill>
                  <a:schemeClr val="bg2"/>
                </a:solidFill>
              </a:rPr>
              <a:t>Authorisation facilitate the process of determining </a:t>
            </a:r>
            <a:r>
              <a:rPr lang="en-ZA" sz="1600" dirty="0" smtClean="0">
                <a:solidFill>
                  <a:schemeClr val="tx2"/>
                </a:solidFill>
              </a:rPr>
              <a:t>what a user is entitled to access</a:t>
            </a:r>
            <a:endParaRPr lang="en-ZA" sz="1600" dirty="0" smtClean="0">
              <a:solidFill>
                <a:schemeClr val="bg2"/>
              </a:solidFill>
            </a:endParaRPr>
          </a:p>
          <a:p>
            <a:pPr marL="349250" indent="-349250" defTabSz="695325">
              <a:spcBef>
                <a:spcPts val="1200"/>
              </a:spcBef>
              <a:spcAft>
                <a:spcPts val="1200"/>
              </a:spcAft>
              <a:buFont typeface="Arial" pitchFamily="34" charset="0"/>
              <a:buChar char="•"/>
            </a:pPr>
            <a:r>
              <a:rPr lang="en-US" sz="1600" b="1" dirty="0" smtClean="0"/>
              <a:t>Authorization</a:t>
            </a:r>
            <a:r>
              <a:rPr lang="en-US" sz="1600" dirty="0" smtClean="0"/>
              <a:t> is the function of specifying access rights to resources, which is related to information security and computer security  in general and to access control in particular. </a:t>
            </a:r>
          </a:p>
          <a:p>
            <a:pPr marL="349250" indent="-349250" defTabSz="695325">
              <a:spcBef>
                <a:spcPts val="1200"/>
              </a:spcBef>
              <a:spcAft>
                <a:spcPts val="1200"/>
              </a:spcAft>
              <a:buFont typeface="Arial" pitchFamily="34" charset="0"/>
              <a:buChar char="•"/>
            </a:pPr>
            <a:r>
              <a:rPr lang="en-US" sz="1600" dirty="0" smtClean="0"/>
              <a:t>When a user tries to access a resource, the access control process checks that the user has been authorized to use that resource</a:t>
            </a:r>
          </a:p>
          <a:p>
            <a:pPr marL="349250" indent="-349250" defTabSz="695325">
              <a:spcBef>
                <a:spcPts val="1200"/>
              </a:spcBef>
              <a:spcAft>
                <a:spcPts val="1200"/>
              </a:spcAft>
              <a:buFont typeface="Arial" pitchFamily="34" charset="0"/>
              <a:buChar char="•"/>
            </a:pPr>
            <a:r>
              <a:rPr lang="en-US" sz="1600" dirty="0" smtClean="0"/>
              <a:t>Users should only be authorized to access whatever they need to do their jobs !!!</a:t>
            </a:r>
          </a:p>
          <a:p>
            <a:pPr marL="228600" indent="-228600" defTabSz="695325">
              <a:spcBef>
                <a:spcPts val="1200"/>
              </a:spcBef>
              <a:spcAft>
                <a:spcPts val="1200"/>
              </a:spcAft>
              <a:buFont typeface="Arial" pitchFamily="34" charset="0"/>
              <a:buChar char="•"/>
              <a:tabLst>
                <a:tab pos="228600" algn="l"/>
              </a:tabLst>
            </a:pPr>
            <a:endParaRPr lang="en-ZA" sz="1600" dirty="0" smtClean="0">
              <a:solidFill>
                <a:schemeClr val="bg2"/>
              </a:solidFill>
            </a:endParaRPr>
          </a:p>
        </p:txBody>
      </p:sp>
      <p:sp>
        <p:nvSpPr>
          <p:cNvPr id="31747" name="Rectangle 3"/>
          <p:cNvSpPr>
            <a:spLocks noChangeArrowheads="1"/>
          </p:cNvSpPr>
          <p:nvPr/>
        </p:nvSpPr>
        <p:spPr bwMode="auto">
          <a:xfrm>
            <a:off x="152400" y="195262"/>
            <a:ext cx="8909050" cy="642938"/>
          </a:xfrm>
          <a:prstGeom prst="rect">
            <a:avLst/>
          </a:prstGeom>
          <a:noFill/>
          <a:ln w="9525">
            <a:noFill/>
            <a:miter lim="800000"/>
            <a:headEnd/>
            <a:tailEnd/>
          </a:ln>
        </p:spPr>
        <p:txBody>
          <a:bodyPr lIns="0" tIns="0" rIns="0" bIns="0"/>
          <a:lstStyle/>
          <a:p>
            <a:pPr defTabSz="695325" eaLnBrk="0" hangingPunct="0">
              <a:buFont typeface="Arial" charset="0"/>
              <a:buNone/>
            </a:pPr>
            <a:r>
              <a:rPr lang="en-GB" sz="2400" b="1" dirty="0" smtClean="0">
                <a:solidFill>
                  <a:schemeClr val="folHlink"/>
                </a:solidFill>
                <a:latin typeface="+mj-lt"/>
                <a:ea typeface="+mj-ea"/>
                <a:cs typeface="+mj-cs"/>
              </a:rPr>
              <a:t>Authorisation</a:t>
            </a:r>
            <a:endParaRPr lang="en-GB" sz="2400" b="1" dirty="0">
              <a:solidFill>
                <a:schemeClr val="folHlink"/>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183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183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1833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1833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1833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9362" name="Rectangle 2"/>
          <p:cNvSpPr>
            <a:spLocks noChangeArrowheads="1"/>
          </p:cNvSpPr>
          <p:nvPr/>
        </p:nvSpPr>
        <p:spPr bwMode="auto">
          <a:xfrm>
            <a:off x="228600" y="1322387"/>
            <a:ext cx="8312150" cy="4392613"/>
          </a:xfrm>
          <a:prstGeom prst="rect">
            <a:avLst/>
          </a:prstGeom>
          <a:noFill/>
          <a:ln w="9525">
            <a:noFill/>
            <a:miter lim="800000"/>
            <a:headEnd/>
            <a:tailEnd/>
          </a:ln>
        </p:spPr>
        <p:txBody>
          <a:bodyPr lIns="0" tIns="0" rIns="0" bIns="0"/>
          <a:lstStyle/>
          <a:p>
            <a:pPr defTabSz="695325">
              <a:spcBef>
                <a:spcPts val="1200"/>
              </a:spcBef>
              <a:spcAft>
                <a:spcPts val="1200"/>
              </a:spcAft>
              <a:buFont typeface="Arial" charset="0"/>
              <a:buNone/>
            </a:pPr>
            <a:r>
              <a:rPr lang="en-ZA" sz="1600" dirty="0">
                <a:solidFill>
                  <a:schemeClr val="tx2"/>
                </a:solidFill>
              </a:rPr>
              <a:t>Role Based Access Control</a:t>
            </a:r>
          </a:p>
          <a:p>
            <a:pPr marL="514350" indent="-514350" defTabSz="695325">
              <a:spcBef>
                <a:spcPts val="1200"/>
              </a:spcBef>
              <a:spcAft>
                <a:spcPts val="1200"/>
              </a:spcAft>
              <a:buFont typeface="Arial" pitchFamily="34" charset="0"/>
              <a:buChar char="•"/>
            </a:pPr>
            <a:r>
              <a:rPr lang="en-ZA" sz="1600" dirty="0" smtClean="0">
                <a:solidFill>
                  <a:schemeClr val="bg2"/>
                </a:solidFill>
              </a:rPr>
              <a:t>Authorise </a:t>
            </a:r>
            <a:r>
              <a:rPr lang="en-ZA" sz="1600" dirty="0">
                <a:solidFill>
                  <a:schemeClr val="bg2"/>
                </a:solidFill>
              </a:rPr>
              <a:t>users of systems based on predefined privileges that are associated with a job function.  </a:t>
            </a:r>
            <a:endParaRPr lang="en-ZA" sz="1600" dirty="0" smtClean="0">
              <a:solidFill>
                <a:schemeClr val="bg2"/>
              </a:solidFill>
            </a:endParaRPr>
          </a:p>
          <a:p>
            <a:pPr marL="514350" indent="-514350" defTabSz="695325">
              <a:spcBef>
                <a:spcPts val="1200"/>
              </a:spcBef>
              <a:spcAft>
                <a:spcPts val="1200"/>
              </a:spcAft>
              <a:buFont typeface="Arial" pitchFamily="34" charset="0"/>
              <a:buChar char="•"/>
            </a:pPr>
            <a:r>
              <a:rPr lang="en-ZA" sz="1600" dirty="0" smtClean="0">
                <a:solidFill>
                  <a:schemeClr val="bg2"/>
                </a:solidFill>
              </a:rPr>
              <a:t>Hence </a:t>
            </a:r>
            <a:r>
              <a:rPr lang="en-ZA" sz="1600" dirty="0">
                <a:solidFill>
                  <a:schemeClr val="bg2"/>
                </a:solidFill>
              </a:rPr>
              <a:t>the access users would gain to systems </a:t>
            </a:r>
            <a:r>
              <a:rPr lang="en-ZA" sz="1600" dirty="0" smtClean="0">
                <a:solidFill>
                  <a:schemeClr val="bg2"/>
                </a:solidFill>
              </a:rPr>
              <a:t>should </a:t>
            </a:r>
            <a:r>
              <a:rPr lang="en-ZA" sz="1600" dirty="0">
                <a:solidFill>
                  <a:schemeClr val="bg2"/>
                </a:solidFill>
              </a:rPr>
              <a:t>be restricted to their role within the organisation, and when the user changes roles, the user’s access to systems changes as well. </a:t>
            </a:r>
            <a:endParaRPr lang="en-ZA" sz="1600" dirty="0" smtClean="0">
              <a:solidFill>
                <a:schemeClr val="bg2"/>
              </a:solidFill>
            </a:endParaRPr>
          </a:p>
          <a:p>
            <a:pPr marL="514350" indent="-514350" defTabSz="695325">
              <a:spcBef>
                <a:spcPts val="1200"/>
              </a:spcBef>
              <a:spcAft>
                <a:spcPts val="1200"/>
              </a:spcAft>
              <a:buFont typeface="Arial" pitchFamily="34" charset="0"/>
              <a:buChar char="•"/>
            </a:pPr>
            <a:r>
              <a:rPr lang="en-ZA" sz="1600" dirty="0" smtClean="0">
                <a:solidFill>
                  <a:schemeClr val="bg2"/>
                </a:solidFill>
              </a:rPr>
              <a:t>Access to systems within the organisation should be based on roles wherever possible. </a:t>
            </a:r>
          </a:p>
          <a:p>
            <a:pPr marL="514350" indent="-514350" defTabSz="695325">
              <a:spcBef>
                <a:spcPts val="1200"/>
              </a:spcBef>
              <a:spcAft>
                <a:spcPts val="1200"/>
              </a:spcAft>
              <a:buFont typeface="Arial" pitchFamily="34" charset="0"/>
              <a:buChar char="•"/>
            </a:pPr>
            <a:r>
              <a:rPr lang="en-ZA" sz="1600" dirty="0" smtClean="0">
                <a:solidFill>
                  <a:schemeClr val="tx2"/>
                </a:solidFill>
              </a:rPr>
              <a:t>For e.g. depending upon the need the final approval of an land allotment application should be restricted to some members of the approving committee</a:t>
            </a:r>
            <a:r>
              <a:rPr lang="en-ZA" sz="1600" dirty="0" smtClean="0">
                <a:solidFill>
                  <a:schemeClr val="bg2"/>
                </a:solidFill>
              </a:rPr>
              <a:t>.</a:t>
            </a:r>
          </a:p>
          <a:p>
            <a:pPr marL="514350" indent="-514350" defTabSz="695325">
              <a:spcBef>
                <a:spcPts val="1200"/>
              </a:spcBef>
              <a:spcAft>
                <a:spcPts val="1200"/>
              </a:spcAft>
              <a:buFont typeface="Arial" pitchFamily="34" charset="0"/>
              <a:buChar char="•"/>
            </a:pPr>
            <a:endParaRPr lang="en-ZA" sz="1600" dirty="0">
              <a:solidFill>
                <a:schemeClr val="bg2"/>
              </a:solidFill>
            </a:endParaRPr>
          </a:p>
        </p:txBody>
      </p:sp>
      <p:sp>
        <p:nvSpPr>
          <p:cNvPr id="6" name="Rectangle 3"/>
          <p:cNvSpPr>
            <a:spLocks noChangeArrowheads="1"/>
          </p:cNvSpPr>
          <p:nvPr/>
        </p:nvSpPr>
        <p:spPr bwMode="auto">
          <a:xfrm>
            <a:off x="234950" y="271462"/>
            <a:ext cx="8909050" cy="642938"/>
          </a:xfrm>
          <a:prstGeom prst="rect">
            <a:avLst/>
          </a:prstGeom>
          <a:noFill/>
          <a:ln w="9525">
            <a:noFill/>
            <a:miter lim="800000"/>
            <a:headEnd/>
            <a:tailEnd/>
          </a:ln>
        </p:spPr>
        <p:txBody>
          <a:bodyPr lIns="0" tIns="0" rIns="0" bIns="0"/>
          <a:lstStyle/>
          <a:p>
            <a:pPr defTabSz="695325" eaLnBrk="0" hangingPunct="0">
              <a:buFont typeface="Arial" charset="0"/>
              <a:buNone/>
            </a:pPr>
            <a:r>
              <a:rPr lang="en-GB" sz="2400" b="1" dirty="0" smtClean="0">
                <a:solidFill>
                  <a:schemeClr val="folHlink"/>
                </a:solidFill>
                <a:latin typeface="+mj-lt"/>
                <a:ea typeface="+mj-ea"/>
                <a:cs typeface="+mj-cs"/>
              </a:rPr>
              <a:t>Authorisation</a:t>
            </a:r>
            <a:endParaRPr lang="en-GB" sz="2400" b="1" dirty="0">
              <a:solidFill>
                <a:schemeClr val="folHlink"/>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193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1936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1936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1936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193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60338" y="311150"/>
            <a:ext cx="8805862" cy="755650"/>
          </a:xfrm>
        </p:spPr>
        <p:txBody>
          <a:bodyPr/>
          <a:lstStyle/>
          <a:p>
            <a:r>
              <a:rPr lang="en-US" b="1" dirty="0"/>
              <a:t>Role-Based Access Control</a:t>
            </a:r>
          </a:p>
        </p:txBody>
      </p:sp>
      <p:sp>
        <p:nvSpPr>
          <p:cNvPr id="11267" name="Rectangle 3"/>
          <p:cNvSpPr>
            <a:spLocks noGrp="1" noChangeArrowheads="1"/>
          </p:cNvSpPr>
          <p:nvPr>
            <p:ph type="body" idx="1"/>
          </p:nvPr>
        </p:nvSpPr>
        <p:spPr>
          <a:xfrm>
            <a:off x="228600" y="1447800"/>
            <a:ext cx="8364537" cy="1295400"/>
          </a:xfrm>
        </p:spPr>
        <p:txBody>
          <a:bodyPr/>
          <a:lstStyle/>
          <a:p>
            <a:pPr lvl="2">
              <a:spcBef>
                <a:spcPts val="1200"/>
              </a:spcBef>
              <a:spcAft>
                <a:spcPts val="1200"/>
              </a:spcAft>
              <a:buFont typeface="Wingdings" pitchFamily="2" charset="2"/>
              <a:buChar char="Ø"/>
            </a:pPr>
            <a:r>
              <a:rPr lang="en-US" sz="1600" dirty="0" smtClean="0"/>
              <a:t>During operation, the system uses the access control rules to decide whether access requests from (authenticated) users shall be granted or rejected. </a:t>
            </a:r>
          </a:p>
          <a:p>
            <a:pPr lvl="2">
              <a:spcBef>
                <a:spcPts val="1200"/>
              </a:spcBef>
              <a:spcAft>
                <a:spcPts val="1200"/>
              </a:spcAft>
              <a:buFont typeface="Wingdings" pitchFamily="2" charset="2"/>
              <a:buChar char="Ø"/>
            </a:pPr>
            <a:r>
              <a:rPr lang="en-US" sz="1600" dirty="0" smtClean="0"/>
              <a:t>Resources include individual files' or items' data, computer programs, computer devices and functionality provided by computer applications. </a:t>
            </a:r>
            <a:endParaRPr lang="en-US" altLang="zh-CN" sz="1600" dirty="0">
              <a:ea typeface="宋体" pitchFamily="2" charset="-122"/>
            </a:endParaRPr>
          </a:p>
        </p:txBody>
      </p:sp>
      <p:grpSp>
        <p:nvGrpSpPr>
          <p:cNvPr id="11" name="Group 10"/>
          <p:cNvGrpSpPr/>
          <p:nvPr/>
        </p:nvGrpSpPr>
        <p:grpSpPr>
          <a:xfrm>
            <a:off x="1066800" y="3810000"/>
            <a:ext cx="6781800" cy="1600200"/>
            <a:chOff x="1066800" y="2286000"/>
            <a:chExt cx="5410200" cy="609600"/>
          </a:xfrm>
        </p:grpSpPr>
        <p:sp>
          <p:nvSpPr>
            <p:cNvPr id="11268" name="Oval 4"/>
            <p:cNvSpPr>
              <a:spLocks noChangeArrowheads="1"/>
            </p:cNvSpPr>
            <p:nvPr/>
          </p:nvSpPr>
          <p:spPr bwMode="auto">
            <a:xfrm>
              <a:off x="1066800" y="2286000"/>
              <a:ext cx="1066800" cy="533400"/>
            </a:xfrm>
            <a:prstGeom prst="ellipse">
              <a:avLst/>
            </a:prstGeom>
            <a:solidFill>
              <a:schemeClr val="accent1"/>
            </a:solidFill>
            <a:ln w="9525">
              <a:solidFill>
                <a:schemeClr val="tx1"/>
              </a:solidFill>
              <a:round/>
              <a:headEnd/>
              <a:tailEnd/>
            </a:ln>
            <a:effectLst/>
          </p:spPr>
          <p:txBody>
            <a:bodyPr wrap="none" anchor="ctr"/>
            <a:lstStyle/>
            <a:p>
              <a:pPr algn="ctr" eaLnBrk="1" hangingPunct="1"/>
              <a:r>
                <a:rPr lang="en-US" altLang="zh-CN" b="1" dirty="0">
                  <a:solidFill>
                    <a:schemeClr val="bg1"/>
                  </a:solidFill>
                  <a:latin typeface="+mj-lt"/>
                  <a:ea typeface="宋体" pitchFamily="2" charset="-122"/>
                </a:rPr>
                <a:t>User</a:t>
              </a:r>
            </a:p>
          </p:txBody>
        </p:sp>
        <p:sp>
          <p:nvSpPr>
            <p:cNvPr id="11269" name="Oval 5"/>
            <p:cNvSpPr>
              <a:spLocks noChangeArrowheads="1"/>
            </p:cNvSpPr>
            <p:nvPr/>
          </p:nvSpPr>
          <p:spPr bwMode="auto">
            <a:xfrm>
              <a:off x="3124200" y="2286000"/>
              <a:ext cx="1066800" cy="533400"/>
            </a:xfrm>
            <a:prstGeom prst="ellipse">
              <a:avLst/>
            </a:prstGeom>
            <a:solidFill>
              <a:schemeClr val="accent1"/>
            </a:solidFill>
            <a:ln w="9525">
              <a:solidFill>
                <a:schemeClr val="tx1"/>
              </a:solidFill>
              <a:round/>
              <a:headEnd/>
              <a:tailEnd/>
            </a:ln>
            <a:effectLst/>
          </p:spPr>
          <p:txBody>
            <a:bodyPr wrap="none" anchor="ctr"/>
            <a:lstStyle/>
            <a:p>
              <a:pPr algn="ctr" eaLnBrk="1" hangingPunct="1"/>
              <a:r>
                <a:rPr lang="en-US" altLang="zh-CN" b="1">
                  <a:solidFill>
                    <a:schemeClr val="bg1"/>
                  </a:solidFill>
                  <a:latin typeface="+mj-lt"/>
                  <a:ea typeface="宋体" pitchFamily="2" charset="-122"/>
                </a:rPr>
                <a:t>Role</a:t>
              </a:r>
            </a:p>
          </p:txBody>
        </p:sp>
        <p:sp>
          <p:nvSpPr>
            <p:cNvPr id="11270" name="Oval 6"/>
            <p:cNvSpPr>
              <a:spLocks noChangeArrowheads="1"/>
            </p:cNvSpPr>
            <p:nvPr/>
          </p:nvSpPr>
          <p:spPr bwMode="auto">
            <a:xfrm>
              <a:off x="5181600" y="2286000"/>
              <a:ext cx="1295400" cy="609600"/>
            </a:xfrm>
            <a:prstGeom prst="ellipse">
              <a:avLst/>
            </a:prstGeom>
            <a:solidFill>
              <a:schemeClr val="accent1"/>
            </a:solidFill>
            <a:ln w="9525">
              <a:solidFill>
                <a:schemeClr val="tx1"/>
              </a:solidFill>
              <a:round/>
              <a:headEnd/>
              <a:tailEnd/>
            </a:ln>
            <a:effectLst/>
          </p:spPr>
          <p:txBody>
            <a:bodyPr wrap="none" anchor="ctr"/>
            <a:lstStyle/>
            <a:p>
              <a:pPr algn="ctr" eaLnBrk="1" hangingPunct="1"/>
              <a:r>
                <a:rPr lang="en-US" altLang="zh-CN" b="1" dirty="0" smtClean="0">
                  <a:solidFill>
                    <a:schemeClr val="bg1"/>
                  </a:solidFill>
                  <a:latin typeface="+mj-lt"/>
                  <a:ea typeface="宋体" pitchFamily="2" charset="-122"/>
                </a:rPr>
                <a:t>Permissions</a:t>
              </a:r>
              <a:endParaRPr lang="en-US" altLang="zh-CN" b="1" dirty="0">
                <a:solidFill>
                  <a:schemeClr val="bg1"/>
                </a:solidFill>
                <a:latin typeface="+mj-lt"/>
                <a:ea typeface="宋体" pitchFamily="2" charset="-122"/>
              </a:endParaRPr>
            </a:p>
          </p:txBody>
        </p:sp>
        <p:sp>
          <p:nvSpPr>
            <p:cNvPr id="11271" name="Line 7"/>
            <p:cNvSpPr>
              <a:spLocks noChangeShapeType="1"/>
            </p:cNvSpPr>
            <p:nvPr/>
          </p:nvSpPr>
          <p:spPr bwMode="auto">
            <a:xfrm>
              <a:off x="4191000" y="2590800"/>
              <a:ext cx="990600" cy="0"/>
            </a:xfrm>
            <a:prstGeom prst="line">
              <a:avLst/>
            </a:prstGeom>
            <a:noFill/>
            <a:ln w="9525">
              <a:solidFill>
                <a:schemeClr val="tx1"/>
              </a:solidFill>
              <a:round/>
              <a:headEnd/>
              <a:tailEnd type="triangle" w="med" len="med"/>
            </a:ln>
            <a:effectLst/>
          </p:spPr>
          <p:txBody>
            <a:bodyPr wrap="none"/>
            <a:lstStyle/>
            <a:p>
              <a:endParaRPr lang="en-US" b="1">
                <a:solidFill>
                  <a:schemeClr val="bg1"/>
                </a:solidFill>
                <a:latin typeface="+mj-lt"/>
              </a:endParaRPr>
            </a:p>
          </p:txBody>
        </p:sp>
        <p:sp>
          <p:nvSpPr>
            <p:cNvPr id="11273" name="Line 9"/>
            <p:cNvSpPr>
              <a:spLocks noChangeShapeType="1"/>
            </p:cNvSpPr>
            <p:nvPr/>
          </p:nvSpPr>
          <p:spPr bwMode="auto">
            <a:xfrm>
              <a:off x="2133600" y="2590800"/>
              <a:ext cx="990600" cy="0"/>
            </a:xfrm>
            <a:prstGeom prst="line">
              <a:avLst/>
            </a:prstGeom>
            <a:noFill/>
            <a:ln w="9525">
              <a:solidFill>
                <a:schemeClr val="tx1"/>
              </a:solidFill>
              <a:round/>
              <a:headEnd/>
              <a:tailEnd type="triangle" w="med" len="med"/>
            </a:ln>
            <a:effectLst/>
          </p:spPr>
          <p:txBody>
            <a:bodyPr wrap="none"/>
            <a:lstStyle/>
            <a:p>
              <a:endParaRPr lang="en-US" b="1">
                <a:solidFill>
                  <a:schemeClr val="bg1"/>
                </a:solidFill>
                <a:latin typeface="+mj-lt"/>
              </a:endParaRPr>
            </a:p>
          </p:txBody>
        </p:sp>
        <p:sp>
          <p:nvSpPr>
            <p:cNvPr id="11275" name="Line 11"/>
            <p:cNvSpPr>
              <a:spLocks noChangeShapeType="1"/>
            </p:cNvSpPr>
            <p:nvPr/>
          </p:nvSpPr>
          <p:spPr bwMode="auto">
            <a:xfrm flipV="1">
              <a:off x="4191000" y="2514600"/>
              <a:ext cx="990600" cy="76200"/>
            </a:xfrm>
            <a:prstGeom prst="line">
              <a:avLst/>
            </a:prstGeom>
            <a:noFill/>
            <a:ln w="9525">
              <a:solidFill>
                <a:schemeClr val="tx1"/>
              </a:solidFill>
              <a:round/>
              <a:headEnd/>
              <a:tailEnd type="triangle" w="med" len="med"/>
            </a:ln>
            <a:effectLst/>
          </p:spPr>
          <p:txBody>
            <a:bodyPr/>
            <a:lstStyle/>
            <a:p>
              <a:endParaRPr lang="en-US" b="1">
                <a:solidFill>
                  <a:schemeClr val="bg1"/>
                </a:solidFill>
                <a:latin typeface="+mj-lt"/>
              </a:endParaRPr>
            </a:p>
          </p:txBody>
        </p:sp>
        <p:sp>
          <p:nvSpPr>
            <p:cNvPr id="11276" name="Line 12"/>
            <p:cNvSpPr>
              <a:spLocks noChangeShapeType="1"/>
            </p:cNvSpPr>
            <p:nvPr/>
          </p:nvSpPr>
          <p:spPr bwMode="auto">
            <a:xfrm>
              <a:off x="4191000" y="2590800"/>
              <a:ext cx="990600" cy="76200"/>
            </a:xfrm>
            <a:prstGeom prst="line">
              <a:avLst/>
            </a:prstGeom>
            <a:noFill/>
            <a:ln w="9525">
              <a:solidFill>
                <a:schemeClr val="tx1"/>
              </a:solidFill>
              <a:round/>
              <a:headEnd/>
              <a:tailEnd type="triangle" w="med" len="med"/>
            </a:ln>
            <a:effectLst/>
          </p:spPr>
          <p:txBody>
            <a:bodyPr/>
            <a:lstStyle/>
            <a:p>
              <a:endParaRPr lang="en-US" b="1">
                <a:solidFill>
                  <a:schemeClr val="bg1"/>
                </a:solidFill>
                <a:latin typeface="+mj-lt"/>
              </a:endParaRP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title"/>
          </p:nvPr>
        </p:nvSpPr>
        <p:spPr>
          <a:xfrm>
            <a:off x="160338" y="311150"/>
            <a:ext cx="8805862" cy="755650"/>
          </a:xfrm>
          <a:noFill/>
          <a:ln/>
        </p:spPr>
        <p:txBody>
          <a:bodyPr lIns="92075" tIns="46038" rIns="92075" bIns="46038"/>
          <a:lstStyle/>
          <a:p>
            <a:r>
              <a:rPr lang="en-US" altLang="zh-CN" b="1" dirty="0"/>
              <a:t>Context-Based Access Control</a:t>
            </a:r>
          </a:p>
        </p:txBody>
      </p:sp>
      <p:sp>
        <p:nvSpPr>
          <p:cNvPr id="15378" name="Rectangle 18"/>
          <p:cNvSpPr>
            <a:spLocks noGrp="1" noChangeArrowheads="1"/>
          </p:cNvSpPr>
          <p:nvPr>
            <p:ph type="body" idx="1"/>
          </p:nvPr>
        </p:nvSpPr>
        <p:spPr>
          <a:xfrm>
            <a:off x="228600" y="1371600"/>
            <a:ext cx="8382000" cy="1295400"/>
          </a:xfrm>
        </p:spPr>
        <p:txBody>
          <a:bodyPr/>
          <a:lstStyle/>
          <a:p>
            <a:pPr lvl="2">
              <a:spcBef>
                <a:spcPts val="600"/>
              </a:spcBef>
              <a:spcAft>
                <a:spcPts val="600"/>
              </a:spcAft>
              <a:buFont typeface="Wingdings" pitchFamily="2" charset="2"/>
              <a:buChar char="Ø"/>
            </a:pPr>
            <a:r>
              <a:rPr lang="en-US" sz="1600" dirty="0" smtClean="0"/>
              <a:t>Trusted users that have been authenticated are often authorized to unrestricted access to resources. </a:t>
            </a:r>
          </a:p>
          <a:p>
            <a:pPr lvl="2">
              <a:spcBef>
                <a:spcPts val="600"/>
              </a:spcBef>
              <a:spcAft>
                <a:spcPts val="600"/>
              </a:spcAft>
              <a:buFont typeface="Wingdings" pitchFamily="2" charset="2"/>
              <a:buChar char="Ø"/>
            </a:pPr>
            <a:r>
              <a:rPr lang="en-US" sz="1600" dirty="0" smtClean="0"/>
              <a:t>"Partially trusted" will often have restricted authorization in order to protect resources against improper access and usage</a:t>
            </a:r>
          </a:p>
          <a:p>
            <a:pPr lvl="2">
              <a:spcBef>
                <a:spcPts val="600"/>
              </a:spcBef>
              <a:spcAft>
                <a:spcPts val="600"/>
              </a:spcAft>
              <a:buFont typeface="Wingdings" pitchFamily="2" charset="2"/>
              <a:buChar char="Ø"/>
            </a:pPr>
            <a:endParaRPr lang="en-US" altLang="zh-CN" sz="1600" dirty="0">
              <a:ea typeface="宋体" pitchFamily="2" charset="-122"/>
            </a:endParaRPr>
          </a:p>
        </p:txBody>
      </p:sp>
      <p:grpSp>
        <p:nvGrpSpPr>
          <p:cNvPr id="21" name="Group 20"/>
          <p:cNvGrpSpPr/>
          <p:nvPr/>
        </p:nvGrpSpPr>
        <p:grpSpPr>
          <a:xfrm>
            <a:off x="609600" y="2819400"/>
            <a:ext cx="7696200" cy="2895600"/>
            <a:chOff x="1828800" y="1828800"/>
            <a:chExt cx="5943600" cy="2286000"/>
          </a:xfrm>
        </p:grpSpPr>
        <p:sp>
          <p:nvSpPr>
            <p:cNvPr id="22" name="Oval 14"/>
            <p:cNvSpPr>
              <a:spLocks noChangeArrowheads="1"/>
            </p:cNvSpPr>
            <p:nvPr/>
          </p:nvSpPr>
          <p:spPr bwMode="auto">
            <a:xfrm>
              <a:off x="3429000" y="2057400"/>
              <a:ext cx="1143000" cy="609600"/>
            </a:xfrm>
            <a:prstGeom prst="ellipse">
              <a:avLst/>
            </a:prstGeom>
            <a:solidFill>
              <a:schemeClr val="accent1"/>
            </a:solidFill>
            <a:ln w="9525">
              <a:solidFill>
                <a:schemeClr val="tx1"/>
              </a:solidFill>
              <a:round/>
              <a:headEnd/>
              <a:tailEnd/>
            </a:ln>
            <a:effectLst/>
          </p:spPr>
          <p:txBody>
            <a:bodyPr wrap="none" anchor="ctr"/>
            <a:lstStyle/>
            <a:p>
              <a:pPr algn="ctr" eaLnBrk="1" hangingPunct="1"/>
              <a:r>
                <a:rPr lang="en-US" altLang="zh-CN">
                  <a:solidFill>
                    <a:schemeClr val="bg1"/>
                  </a:solidFill>
                  <a:latin typeface="Times New Roman" pitchFamily="18" charset="0"/>
                  <a:ea typeface="宋体" pitchFamily="2" charset="-122"/>
                </a:rPr>
                <a:t>Role</a:t>
              </a:r>
            </a:p>
          </p:txBody>
        </p:sp>
        <p:sp>
          <p:nvSpPr>
            <p:cNvPr id="23" name="Oval 16"/>
            <p:cNvSpPr>
              <a:spLocks noChangeArrowheads="1"/>
            </p:cNvSpPr>
            <p:nvPr/>
          </p:nvSpPr>
          <p:spPr bwMode="auto">
            <a:xfrm>
              <a:off x="1828800" y="2057400"/>
              <a:ext cx="1143000" cy="609600"/>
            </a:xfrm>
            <a:prstGeom prst="ellipse">
              <a:avLst/>
            </a:prstGeom>
            <a:solidFill>
              <a:schemeClr val="accent1"/>
            </a:solidFill>
            <a:ln w="9525">
              <a:solidFill>
                <a:schemeClr val="tx1"/>
              </a:solidFill>
              <a:round/>
              <a:headEnd/>
              <a:tailEnd/>
            </a:ln>
            <a:effectLst/>
          </p:spPr>
          <p:txBody>
            <a:bodyPr wrap="none" anchor="ctr"/>
            <a:lstStyle/>
            <a:p>
              <a:pPr algn="ctr" eaLnBrk="1" hangingPunct="1"/>
              <a:r>
                <a:rPr lang="en-US" altLang="zh-CN">
                  <a:solidFill>
                    <a:schemeClr val="bg1"/>
                  </a:solidFill>
                  <a:latin typeface="Times New Roman" pitchFamily="18" charset="0"/>
                  <a:ea typeface="宋体" pitchFamily="2" charset="-122"/>
                </a:rPr>
                <a:t>User</a:t>
              </a:r>
            </a:p>
          </p:txBody>
        </p:sp>
        <p:sp>
          <p:nvSpPr>
            <p:cNvPr id="24" name="Line 19"/>
            <p:cNvSpPr>
              <a:spLocks noChangeShapeType="1"/>
            </p:cNvSpPr>
            <p:nvPr/>
          </p:nvSpPr>
          <p:spPr bwMode="auto">
            <a:xfrm>
              <a:off x="2971800" y="2362200"/>
              <a:ext cx="457200" cy="0"/>
            </a:xfrm>
            <a:prstGeom prst="line">
              <a:avLst/>
            </a:prstGeom>
            <a:noFill/>
            <a:ln w="9525">
              <a:solidFill>
                <a:schemeClr val="tx1"/>
              </a:solidFill>
              <a:round/>
              <a:headEnd/>
              <a:tailEnd type="triangle" w="med" len="med"/>
            </a:ln>
            <a:effectLst/>
          </p:spPr>
          <p:txBody>
            <a:bodyPr wrap="none"/>
            <a:lstStyle/>
            <a:p>
              <a:endParaRPr lang="en-US"/>
            </a:p>
          </p:txBody>
        </p:sp>
        <p:sp>
          <p:nvSpPr>
            <p:cNvPr id="25" name="AutoShape 20"/>
            <p:cNvSpPr>
              <a:spLocks noChangeArrowheads="1"/>
            </p:cNvSpPr>
            <p:nvPr/>
          </p:nvSpPr>
          <p:spPr bwMode="auto">
            <a:xfrm>
              <a:off x="6400800" y="3200400"/>
              <a:ext cx="1371600" cy="914400"/>
            </a:xfrm>
            <a:prstGeom prst="parallelogram">
              <a:avLst>
                <a:gd name="adj" fmla="val 37500"/>
              </a:avLst>
            </a:prstGeom>
            <a:solidFill>
              <a:schemeClr val="accent1"/>
            </a:solidFill>
            <a:ln w="9525">
              <a:solidFill>
                <a:schemeClr val="tx1"/>
              </a:solidFill>
              <a:miter lim="800000"/>
              <a:headEnd/>
              <a:tailEnd/>
            </a:ln>
            <a:effectLst/>
          </p:spPr>
          <p:txBody>
            <a:bodyPr wrap="none" anchor="ctr"/>
            <a:lstStyle/>
            <a:p>
              <a:pPr algn="ctr"/>
              <a:r>
                <a:rPr lang="en-US">
                  <a:solidFill>
                    <a:schemeClr val="bg1"/>
                  </a:solidFill>
                </a:rPr>
                <a:t>Context</a:t>
              </a:r>
            </a:p>
          </p:txBody>
        </p:sp>
        <p:sp>
          <p:nvSpPr>
            <p:cNvPr id="26" name="Line 21"/>
            <p:cNvSpPr>
              <a:spLocks noChangeShapeType="1"/>
            </p:cNvSpPr>
            <p:nvPr/>
          </p:nvSpPr>
          <p:spPr bwMode="auto">
            <a:xfrm>
              <a:off x="4572000" y="2362200"/>
              <a:ext cx="381000" cy="0"/>
            </a:xfrm>
            <a:prstGeom prst="line">
              <a:avLst/>
            </a:prstGeom>
            <a:noFill/>
            <a:ln w="9525">
              <a:solidFill>
                <a:schemeClr val="tx1"/>
              </a:solidFill>
              <a:round/>
              <a:headEnd/>
              <a:tailEnd type="triangle" w="med" len="med"/>
            </a:ln>
            <a:effectLst/>
          </p:spPr>
          <p:txBody>
            <a:bodyPr wrap="none"/>
            <a:lstStyle/>
            <a:p>
              <a:endParaRPr lang="en-US"/>
            </a:p>
          </p:txBody>
        </p:sp>
        <p:sp>
          <p:nvSpPr>
            <p:cNvPr id="27" name="Oval 22"/>
            <p:cNvSpPr>
              <a:spLocks noChangeArrowheads="1"/>
            </p:cNvSpPr>
            <p:nvPr/>
          </p:nvSpPr>
          <p:spPr bwMode="auto">
            <a:xfrm>
              <a:off x="4953000" y="2057400"/>
              <a:ext cx="1219200" cy="609600"/>
            </a:xfrm>
            <a:prstGeom prst="ellipse">
              <a:avLst/>
            </a:prstGeom>
            <a:solidFill>
              <a:schemeClr val="accent1"/>
            </a:solidFill>
            <a:ln w="9525">
              <a:solidFill>
                <a:schemeClr val="tx1"/>
              </a:solidFill>
              <a:round/>
              <a:headEnd/>
              <a:tailEnd/>
            </a:ln>
            <a:effectLst/>
          </p:spPr>
          <p:txBody>
            <a:bodyPr wrap="none" anchor="ctr"/>
            <a:lstStyle/>
            <a:p>
              <a:pPr algn="ctr" eaLnBrk="1" hangingPunct="1"/>
              <a:r>
                <a:rPr lang="en-US" altLang="zh-CN">
                  <a:solidFill>
                    <a:schemeClr val="bg1"/>
                  </a:solidFill>
                  <a:latin typeface="Times New Roman" pitchFamily="18" charset="0"/>
                  <a:ea typeface="宋体" pitchFamily="2" charset="-122"/>
                </a:rPr>
                <a:t>Permission</a:t>
              </a:r>
            </a:p>
          </p:txBody>
        </p:sp>
        <p:sp>
          <p:nvSpPr>
            <p:cNvPr id="28" name="Line 23"/>
            <p:cNvSpPr>
              <a:spLocks noChangeShapeType="1"/>
            </p:cNvSpPr>
            <p:nvPr/>
          </p:nvSpPr>
          <p:spPr bwMode="auto">
            <a:xfrm>
              <a:off x="6172200" y="2362200"/>
              <a:ext cx="457200" cy="0"/>
            </a:xfrm>
            <a:prstGeom prst="line">
              <a:avLst/>
            </a:prstGeom>
            <a:noFill/>
            <a:ln w="9525">
              <a:solidFill>
                <a:schemeClr val="tx1"/>
              </a:solidFill>
              <a:round/>
              <a:headEnd/>
              <a:tailEnd type="triangle" w="med" len="med"/>
            </a:ln>
            <a:effectLst/>
          </p:spPr>
          <p:txBody>
            <a:bodyPr wrap="none"/>
            <a:lstStyle/>
            <a:p>
              <a:endParaRPr lang="en-US"/>
            </a:p>
          </p:txBody>
        </p:sp>
        <p:sp>
          <p:nvSpPr>
            <p:cNvPr id="29" name="Oval 24"/>
            <p:cNvSpPr>
              <a:spLocks noChangeArrowheads="1"/>
            </p:cNvSpPr>
            <p:nvPr/>
          </p:nvSpPr>
          <p:spPr bwMode="auto">
            <a:xfrm>
              <a:off x="6629400" y="2057400"/>
              <a:ext cx="1143000" cy="609600"/>
            </a:xfrm>
            <a:prstGeom prst="ellipse">
              <a:avLst/>
            </a:prstGeom>
            <a:solidFill>
              <a:schemeClr val="accent1"/>
            </a:solidFill>
            <a:ln w="9525">
              <a:solidFill>
                <a:schemeClr val="tx1"/>
              </a:solidFill>
              <a:round/>
              <a:headEnd/>
              <a:tailEnd/>
            </a:ln>
            <a:effectLst/>
          </p:spPr>
          <p:txBody>
            <a:bodyPr wrap="none" anchor="ctr"/>
            <a:lstStyle/>
            <a:p>
              <a:pPr algn="ctr" eaLnBrk="1" hangingPunct="1"/>
              <a:r>
                <a:rPr lang="en-US" altLang="zh-CN">
                  <a:solidFill>
                    <a:schemeClr val="bg1"/>
                  </a:solidFill>
                  <a:latin typeface="Times New Roman" pitchFamily="18" charset="0"/>
                  <a:ea typeface="宋体" pitchFamily="2" charset="-122"/>
                </a:rPr>
                <a:t>Constraints</a:t>
              </a:r>
            </a:p>
          </p:txBody>
        </p:sp>
        <p:sp>
          <p:nvSpPr>
            <p:cNvPr id="30" name="Text Box 26"/>
            <p:cNvSpPr txBox="1">
              <a:spLocks noChangeArrowheads="1"/>
            </p:cNvSpPr>
            <p:nvPr/>
          </p:nvSpPr>
          <p:spPr bwMode="auto">
            <a:xfrm>
              <a:off x="2819400" y="1905000"/>
              <a:ext cx="762000" cy="366713"/>
            </a:xfrm>
            <a:prstGeom prst="rect">
              <a:avLst/>
            </a:prstGeom>
            <a:noFill/>
            <a:ln w="9525">
              <a:noFill/>
              <a:miter lim="800000"/>
              <a:headEnd/>
              <a:tailEnd/>
            </a:ln>
            <a:effectLst/>
          </p:spPr>
          <p:txBody>
            <a:bodyPr>
              <a:spAutoFit/>
            </a:bodyPr>
            <a:lstStyle/>
            <a:p>
              <a:pPr algn="ctr"/>
              <a:r>
                <a:rPr lang="en-US"/>
                <a:t>with</a:t>
              </a:r>
            </a:p>
          </p:txBody>
        </p:sp>
        <p:sp>
          <p:nvSpPr>
            <p:cNvPr id="31" name="Text Box 27"/>
            <p:cNvSpPr txBox="1">
              <a:spLocks noChangeArrowheads="1"/>
            </p:cNvSpPr>
            <p:nvPr/>
          </p:nvSpPr>
          <p:spPr bwMode="auto">
            <a:xfrm>
              <a:off x="4495800" y="1828800"/>
              <a:ext cx="552450" cy="366713"/>
            </a:xfrm>
            <a:prstGeom prst="rect">
              <a:avLst/>
            </a:prstGeom>
            <a:noFill/>
            <a:ln w="9525">
              <a:noFill/>
              <a:miter lim="800000"/>
              <a:headEnd/>
              <a:tailEnd/>
            </a:ln>
            <a:effectLst/>
          </p:spPr>
          <p:txBody>
            <a:bodyPr>
              <a:spAutoFit/>
            </a:bodyPr>
            <a:lstStyle/>
            <a:p>
              <a:r>
                <a:rPr lang="en-US"/>
                <a:t>has</a:t>
              </a:r>
            </a:p>
          </p:txBody>
        </p:sp>
        <p:sp>
          <p:nvSpPr>
            <p:cNvPr id="32" name="Text Box 28"/>
            <p:cNvSpPr txBox="1">
              <a:spLocks noChangeArrowheads="1"/>
            </p:cNvSpPr>
            <p:nvPr/>
          </p:nvSpPr>
          <p:spPr bwMode="auto">
            <a:xfrm>
              <a:off x="6019800" y="1828800"/>
              <a:ext cx="838200" cy="366713"/>
            </a:xfrm>
            <a:prstGeom prst="rect">
              <a:avLst/>
            </a:prstGeom>
            <a:noFill/>
            <a:ln w="9525">
              <a:noFill/>
              <a:miter lim="800000"/>
              <a:headEnd/>
              <a:tailEnd/>
            </a:ln>
            <a:effectLst/>
          </p:spPr>
          <p:txBody>
            <a:bodyPr>
              <a:spAutoFit/>
            </a:bodyPr>
            <a:lstStyle/>
            <a:p>
              <a:pPr algn="ctr"/>
              <a:r>
                <a:rPr lang="en-US"/>
                <a:t>given</a:t>
              </a:r>
            </a:p>
          </p:txBody>
        </p:sp>
        <p:sp>
          <p:nvSpPr>
            <p:cNvPr id="33" name="Line 29"/>
            <p:cNvSpPr>
              <a:spLocks noChangeShapeType="1"/>
            </p:cNvSpPr>
            <p:nvPr/>
          </p:nvSpPr>
          <p:spPr bwMode="auto">
            <a:xfrm>
              <a:off x="4572000" y="2362200"/>
              <a:ext cx="457200" cy="152400"/>
            </a:xfrm>
            <a:prstGeom prst="line">
              <a:avLst/>
            </a:prstGeom>
            <a:noFill/>
            <a:ln w="9525">
              <a:solidFill>
                <a:schemeClr val="tx1"/>
              </a:solidFill>
              <a:round/>
              <a:headEnd/>
              <a:tailEnd type="triangle" w="med" len="med"/>
            </a:ln>
            <a:effectLst/>
          </p:spPr>
          <p:txBody>
            <a:bodyPr/>
            <a:lstStyle/>
            <a:p>
              <a:endParaRPr lang="en-US"/>
            </a:p>
          </p:txBody>
        </p:sp>
        <p:sp>
          <p:nvSpPr>
            <p:cNvPr id="34" name="Line 30"/>
            <p:cNvSpPr>
              <a:spLocks noChangeShapeType="1"/>
            </p:cNvSpPr>
            <p:nvPr/>
          </p:nvSpPr>
          <p:spPr bwMode="auto">
            <a:xfrm flipV="1">
              <a:off x="4572000" y="2209800"/>
              <a:ext cx="457200" cy="152400"/>
            </a:xfrm>
            <a:prstGeom prst="line">
              <a:avLst/>
            </a:prstGeom>
            <a:noFill/>
            <a:ln w="9525">
              <a:solidFill>
                <a:schemeClr val="tx1"/>
              </a:solidFill>
              <a:round/>
              <a:headEnd/>
              <a:tailEnd type="triangle" w="med" len="med"/>
            </a:ln>
            <a:effectLst/>
          </p:spPr>
          <p:txBody>
            <a:bodyPr/>
            <a:lstStyle/>
            <a:p>
              <a:endParaRPr lang="en-US"/>
            </a:p>
          </p:txBody>
        </p:sp>
        <p:sp>
          <p:nvSpPr>
            <p:cNvPr id="35" name="Line 31"/>
            <p:cNvSpPr>
              <a:spLocks noChangeShapeType="1"/>
            </p:cNvSpPr>
            <p:nvPr/>
          </p:nvSpPr>
          <p:spPr bwMode="auto">
            <a:xfrm flipV="1">
              <a:off x="6172200" y="2209800"/>
              <a:ext cx="533400" cy="152400"/>
            </a:xfrm>
            <a:prstGeom prst="line">
              <a:avLst/>
            </a:prstGeom>
            <a:noFill/>
            <a:ln w="9525">
              <a:solidFill>
                <a:schemeClr val="tx1"/>
              </a:solidFill>
              <a:round/>
              <a:headEnd/>
              <a:tailEnd type="triangle" w="med" len="med"/>
            </a:ln>
            <a:effectLst/>
          </p:spPr>
          <p:txBody>
            <a:bodyPr/>
            <a:lstStyle/>
            <a:p>
              <a:endParaRPr lang="en-US"/>
            </a:p>
          </p:txBody>
        </p:sp>
        <p:sp>
          <p:nvSpPr>
            <p:cNvPr id="36" name="Line 32"/>
            <p:cNvSpPr>
              <a:spLocks noChangeShapeType="1"/>
            </p:cNvSpPr>
            <p:nvPr/>
          </p:nvSpPr>
          <p:spPr bwMode="auto">
            <a:xfrm>
              <a:off x="6172200" y="2362200"/>
              <a:ext cx="533400" cy="152400"/>
            </a:xfrm>
            <a:prstGeom prst="line">
              <a:avLst/>
            </a:prstGeom>
            <a:noFill/>
            <a:ln w="9525">
              <a:solidFill>
                <a:schemeClr val="tx1"/>
              </a:solidFill>
              <a:round/>
              <a:headEnd/>
              <a:tailEnd type="triangle" w="med" len="med"/>
            </a:ln>
            <a:effectLst/>
          </p:spPr>
          <p:txBody>
            <a:bodyPr/>
            <a:lstStyle/>
            <a:p>
              <a:endParaRPr lang="en-US"/>
            </a:p>
          </p:txBody>
        </p:sp>
        <p:sp>
          <p:nvSpPr>
            <p:cNvPr id="37" name="Line 33"/>
            <p:cNvSpPr>
              <a:spLocks noChangeShapeType="1"/>
            </p:cNvSpPr>
            <p:nvPr/>
          </p:nvSpPr>
          <p:spPr bwMode="auto">
            <a:xfrm flipV="1">
              <a:off x="7239000" y="2667000"/>
              <a:ext cx="0" cy="533400"/>
            </a:xfrm>
            <a:prstGeom prst="line">
              <a:avLst/>
            </a:prstGeom>
            <a:noFill/>
            <a:ln w="9525">
              <a:solidFill>
                <a:schemeClr val="tx1"/>
              </a:solidFill>
              <a:round/>
              <a:headEnd/>
              <a:tailEnd type="triangle" w="med" len="med"/>
            </a:ln>
            <a:effectLst/>
          </p:spPr>
          <p:txBody>
            <a:bodyPr/>
            <a:lstStyle/>
            <a:p>
              <a:endParaRPr lang="en-US"/>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0386" name="Rectangle 2"/>
          <p:cNvSpPr>
            <a:spLocks noChangeArrowheads="1"/>
          </p:cNvSpPr>
          <p:nvPr/>
        </p:nvSpPr>
        <p:spPr bwMode="auto">
          <a:xfrm>
            <a:off x="304800" y="1371600"/>
            <a:ext cx="8312150" cy="4392613"/>
          </a:xfrm>
          <a:prstGeom prst="rect">
            <a:avLst/>
          </a:prstGeom>
          <a:noFill/>
          <a:ln w="9525">
            <a:noFill/>
            <a:miter lim="800000"/>
            <a:headEnd/>
            <a:tailEnd/>
          </a:ln>
        </p:spPr>
        <p:txBody>
          <a:bodyPr lIns="0" tIns="0" rIns="0" bIns="0"/>
          <a:lstStyle/>
          <a:p>
            <a:pPr defTabSz="695325">
              <a:spcBef>
                <a:spcPts val="600"/>
              </a:spcBef>
              <a:spcAft>
                <a:spcPts val="600"/>
              </a:spcAft>
              <a:buFont typeface="Arial" charset="0"/>
              <a:buNone/>
            </a:pPr>
            <a:r>
              <a:rPr lang="en-ZA" sz="1600" dirty="0" smtClean="0"/>
              <a:t>Context / Rule  Based Access Control</a:t>
            </a:r>
          </a:p>
          <a:p>
            <a:pPr marL="457200" indent="-457200" defTabSz="695325">
              <a:spcBef>
                <a:spcPts val="600"/>
              </a:spcBef>
              <a:spcAft>
                <a:spcPts val="600"/>
              </a:spcAft>
              <a:buFont typeface="Arial" pitchFamily="34" charset="0"/>
              <a:buChar char="•"/>
            </a:pPr>
            <a:r>
              <a:rPr lang="en-ZA" sz="1600" dirty="0" smtClean="0"/>
              <a:t>Access to systems within the organisation also support rules / context wherever needed. </a:t>
            </a:r>
          </a:p>
          <a:p>
            <a:pPr marL="457200" indent="-457200" defTabSz="695325">
              <a:spcBef>
                <a:spcPts val="600"/>
              </a:spcBef>
              <a:spcAft>
                <a:spcPts val="600"/>
              </a:spcAft>
              <a:buFont typeface="Arial" pitchFamily="34" charset="0"/>
              <a:buChar char="•"/>
            </a:pPr>
            <a:r>
              <a:rPr lang="en-ZA" sz="1600" dirty="0" smtClean="0"/>
              <a:t>Context / Rule based access control seeks to authorise users of systems based on predefined rules that are associated with an identity or set of identities</a:t>
            </a:r>
          </a:p>
          <a:p>
            <a:pPr marL="457200" indent="-457200" defTabSz="695325">
              <a:spcBef>
                <a:spcPts val="600"/>
              </a:spcBef>
              <a:spcAft>
                <a:spcPts val="600"/>
              </a:spcAft>
              <a:buFont typeface="Arial" pitchFamily="34" charset="0"/>
              <a:buChar char="•"/>
            </a:pPr>
            <a:r>
              <a:rPr lang="en-ZA" sz="1600" dirty="0" smtClean="0"/>
              <a:t>Hence the access users would gain to systems will be restricted to rules set by the organisation, and when the rules change, the user’s access to systems changes as well. </a:t>
            </a:r>
          </a:p>
          <a:p>
            <a:pPr marL="457200" indent="-457200" defTabSz="695325">
              <a:spcBef>
                <a:spcPts val="600"/>
              </a:spcBef>
              <a:spcAft>
                <a:spcPts val="600"/>
              </a:spcAft>
              <a:buFont typeface="Arial" pitchFamily="34" charset="0"/>
              <a:buChar char="•"/>
            </a:pPr>
            <a:r>
              <a:rPr lang="en-ZA" sz="1600" dirty="0" smtClean="0">
                <a:solidFill>
                  <a:schemeClr val="tx2"/>
                </a:solidFill>
              </a:rPr>
              <a:t>For e.g. in case of land allotment application, once the application is processed , a rule can be set which only allows the managing director to change the allotted value etc</a:t>
            </a:r>
            <a:r>
              <a:rPr lang="en-ZA" sz="1600" dirty="0" smtClean="0"/>
              <a:t>. </a:t>
            </a:r>
            <a:endParaRPr lang="en-ZA" sz="1600" dirty="0"/>
          </a:p>
        </p:txBody>
      </p:sp>
      <p:sp>
        <p:nvSpPr>
          <p:cNvPr id="33795" name="Rectangle 3"/>
          <p:cNvSpPr>
            <a:spLocks noChangeArrowheads="1"/>
          </p:cNvSpPr>
          <p:nvPr/>
        </p:nvSpPr>
        <p:spPr bwMode="auto">
          <a:xfrm>
            <a:off x="234950" y="271462"/>
            <a:ext cx="8909050" cy="642938"/>
          </a:xfrm>
          <a:prstGeom prst="rect">
            <a:avLst/>
          </a:prstGeom>
          <a:noFill/>
          <a:ln w="9525">
            <a:noFill/>
            <a:miter lim="800000"/>
            <a:headEnd/>
            <a:tailEnd/>
          </a:ln>
        </p:spPr>
        <p:txBody>
          <a:bodyPr lIns="0" tIns="0" rIns="0" bIns="0"/>
          <a:lstStyle/>
          <a:p>
            <a:pPr defTabSz="695325" eaLnBrk="0" hangingPunct="0">
              <a:buFont typeface="Arial" charset="0"/>
              <a:buNone/>
            </a:pPr>
            <a:r>
              <a:rPr lang="en-GB" sz="2400" b="1" dirty="0" smtClean="0">
                <a:solidFill>
                  <a:schemeClr val="folHlink"/>
                </a:solidFill>
                <a:latin typeface="+mj-lt"/>
                <a:ea typeface="+mj-ea"/>
                <a:cs typeface="+mj-cs"/>
              </a:rPr>
              <a:t>Authorisation</a:t>
            </a:r>
            <a:endParaRPr lang="en-GB" sz="2400" b="1" dirty="0">
              <a:solidFill>
                <a:schemeClr val="folHlink"/>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203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2038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2038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2038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2038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r>
              <a:rPr lang="en-GB" b="1" dirty="0" smtClean="0">
                <a:latin typeface="+mj-lt"/>
                <a:ea typeface="+mj-ea"/>
                <a:cs typeface="+mj-cs"/>
              </a:rPr>
              <a:t>Some of the best practices for authorization </a:t>
            </a:r>
            <a:r>
              <a:rPr lang="en-US" b="1" dirty="0" smtClean="0">
                <a:latin typeface="+mj-lt"/>
                <a:ea typeface="+mj-ea"/>
                <a:cs typeface="+mj-cs"/>
              </a:rPr>
              <a:t/>
            </a:r>
            <a:br>
              <a:rPr lang="en-US" b="1" dirty="0" smtClean="0">
                <a:latin typeface="+mj-lt"/>
                <a:ea typeface="+mj-ea"/>
                <a:cs typeface="+mj-cs"/>
              </a:rPr>
            </a:br>
            <a:endParaRPr lang="en-US" b="1" dirty="0">
              <a:latin typeface="+mj-lt"/>
              <a:ea typeface="+mj-ea"/>
              <a:cs typeface="+mj-cs"/>
            </a:endParaRPr>
          </a:p>
        </p:txBody>
      </p:sp>
      <p:sp>
        <p:nvSpPr>
          <p:cNvPr id="3" name="Content Placeholder 2"/>
          <p:cNvSpPr>
            <a:spLocks noGrp="1"/>
          </p:cNvSpPr>
          <p:nvPr>
            <p:ph idx="1"/>
          </p:nvPr>
        </p:nvSpPr>
        <p:spPr>
          <a:xfrm>
            <a:off x="160338" y="1524000"/>
            <a:ext cx="8821737" cy="4335463"/>
          </a:xfrm>
        </p:spPr>
        <p:txBody>
          <a:bodyPr/>
          <a:lstStyle/>
          <a:p>
            <a:pPr marL="457200" lvl="0" indent="-457200">
              <a:buFont typeface="Arial" pitchFamily="34" charset="0"/>
              <a:buChar char="•"/>
            </a:pPr>
            <a:r>
              <a:rPr lang="en-GB" sz="1600" dirty="0" smtClean="0"/>
              <a:t>Users’ access rights should be reviewed at an interval of 3 months. However, authorisations for special privileged access rights should be reviewed at an interval of 1 months.</a:t>
            </a:r>
          </a:p>
          <a:p>
            <a:pPr marL="457200" lvl="0" indent="-457200"/>
            <a:r>
              <a:rPr lang="en-GB" sz="1600" dirty="0" smtClean="0"/>
              <a:t> </a:t>
            </a:r>
            <a:endParaRPr lang="en-US" sz="1600" dirty="0" smtClean="0"/>
          </a:p>
          <a:p>
            <a:pPr marL="457200" lvl="0" indent="-457200">
              <a:buFont typeface="Arial" pitchFamily="34" charset="0"/>
              <a:buChar char="•"/>
            </a:pPr>
            <a:r>
              <a:rPr lang="en-GB" sz="1600" dirty="0" smtClean="0"/>
              <a:t>The Systems Security Administrator should review user access rights when changes to a user’s normal duties are required, for example, as a result of resignation, termination, transfer or promotion. </a:t>
            </a:r>
            <a:endParaRPr lang="en-US" sz="1600" dirty="0" smtClean="0"/>
          </a:p>
          <a:p>
            <a:pPr marL="457200" indent="-457200">
              <a:buFont typeface="Arial" pitchFamily="34" charset="0"/>
              <a:buChar char="•"/>
            </a:pPr>
            <a:endParaRPr 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8" name="Rectangle 4"/>
          <p:cNvSpPr>
            <a:spLocks noChangeArrowheads="1"/>
          </p:cNvSpPr>
          <p:nvPr/>
        </p:nvSpPr>
        <p:spPr bwMode="auto">
          <a:xfrm>
            <a:off x="184150" y="991410"/>
            <a:ext cx="8777288" cy="4770537"/>
          </a:xfrm>
          <a:prstGeom prst="rect">
            <a:avLst/>
          </a:prstGeom>
          <a:noFill/>
          <a:ln w="9525">
            <a:noFill/>
            <a:miter lim="800000"/>
            <a:headEnd/>
            <a:tailEnd/>
          </a:ln>
          <a:effectLst/>
        </p:spPr>
        <p:txBody>
          <a:bodyPr anchor="ctr">
            <a:spAutoFit/>
          </a:bodyPr>
          <a:lstStyle/>
          <a:p>
            <a:pPr marL="341313" indent="-341313">
              <a:spcBef>
                <a:spcPts val="600"/>
              </a:spcBef>
              <a:spcAft>
                <a:spcPts val="600"/>
              </a:spcAft>
            </a:pPr>
            <a:r>
              <a:rPr lang="en-US" sz="1600" b="1" dirty="0" smtClean="0">
                <a:latin typeface="+mn-lt"/>
                <a:cs typeface="Arial" pitchFamily="34" charset="0"/>
              </a:rPr>
              <a:t>Categories of Application </a:t>
            </a:r>
            <a:r>
              <a:rPr lang="en-US" sz="1600" b="1" dirty="0">
                <a:latin typeface="+mn-lt"/>
                <a:cs typeface="Arial" pitchFamily="34" charset="0"/>
              </a:rPr>
              <a:t>Software (ASW</a:t>
            </a:r>
            <a:r>
              <a:rPr lang="en-US" sz="1600" b="1" dirty="0" smtClean="0">
                <a:latin typeface="+mn-lt"/>
                <a:cs typeface="Arial" pitchFamily="34" charset="0"/>
              </a:rPr>
              <a:t>):</a:t>
            </a:r>
          </a:p>
          <a:p>
            <a:pPr marL="341313" indent="-341313">
              <a:spcBef>
                <a:spcPts val="600"/>
              </a:spcBef>
              <a:spcAft>
                <a:spcPts val="600"/>
              </a:spcAft>
            </a:pPr>
            <a:endParaRPr lang="en-US" sz="1600" b="1" dirty="0">
              <a:latin typeface="+mn-lt"/>
              <a:cs typeface="Arial" pitchFamily="34" charset="0"/>
            </a:endParaRPr>
          </a:p>
          <a:p>
            <a:pPr marL="341313" indent="-341313" algn="l">
              <a:spcBef>
                <a:spcPts val="600"/>
              </a:spcBef>
              <a:spcAft>
                <a:spcPts val="600"/>
              </a:spcAft>
              <a:buSzPct val="80000"/>
              <a:buFont typeface="Wingdings 3" pitchFamily="18" charset="2"/>
              <a:buChar char="u"/>
            </a:pPr>
            <a:r>
              <a:rPr lang="en-US" sz="1600" b="1" dirty="0" smtClean="0">
                <a:latin typeface="+mn-lt"/>
                <a:cs typeface="Arial" pitchFamily="34" charset="0"/>
              </a:rPr>
              <a:t>Commercial-off-the-Shelf </a:t>
            </a:r>
            <a:r>
              <a:rPr lang="en-US" sz="1600" b="1" dirty="0">
                <a:latin typeface="+mn-lt"/>
                <a:cs typeface="Arial" pitchFamily="34" charset="0"/>
              </a:rPr>
              <a:t>(COTS) </a:t>
            </a:r>
            <a:r>
              <a:rPr lang="en-US" sz="1600" b="1" dirty="0" smtClean="0">
                <a:latin typeface="+mn-lt"/>
                <a:cs typeface="Arial" pitchFamily="34" charset="0"/>
              </a:rPr>
              <a:t>Software</a:t>
            </a:r>
          </a:p>
          <a:p>
            <a:pPr marL="798513" lvl="1" indent="-341313">
              <a:spcBef>
                <a:spcPts val="600"/>
              </a:spcBef>
              <a:spcAft>
                <a:spcPts val="600"/>
              </a:spcAft>
              <a:buSzPct val="80000"/>
              <a:buFont typeface="Wingdings 3" pitchFamily="18" charset="2"/>
              <a:buChar char="u"/>
            </a:pPr>
            <a:r>
              <a:rPr lang="en-US" sz="1600" dirty="0" smtClean="0">
                <a:latin typeface="+mn-lt"/>
                <a:cs typeface="Arial" pitchFamily="34" charset="0"/>
              </a:rPr>
              <a:t>is </a:t>
            </a:r>
            <a:r>
              <a:rPr lang="en-US" sz="1600" dirty="0">
                <a:latin typeface="+mn-lt"/>
                <a:cs typeface="Arial" pitchFamily="34" charset="0"/>
              </a:rPr>
              <a:t>a term for ready-made application software, available for sale, lease, or license to end users. </a:t>
            </a:r>
            <a:endParaRPr lang="en-US" sz="1600" dirty="0" smtClean="0">
              <a:latin typeface="+mn-lt"/>
              <a:cs typeface="Arial" pitchFamily="34" charset="0"/>
            </a:endParaRPr>
          </a:p>
          <a:p>
            <a:pPr marL="798513" lvl="1" indent="-341313">
              <a:spcBef>
                <a:spcPts val="600"/>
              </a:spcBef>
              <a:spcAft>
                <a:spcPts val="600"/>
              </a:spcAft>
              <a:buSzPct val="80000"/>
              <a:buFont typeface="Wingdings 3" pitchFamily="18" charset="2"/>
              <a:buChar char="u"/>
            </a:pPr>
            <a:r>
              <a:rPr lang="en-US" sz="1600" dirty="0" smtClean="0">
                <a:latin typeface="+mn-lt"/>
                <a:cs typeface="Arial" pitchFamily="34" charset="0"/>
              </a:rPr>
              <a:t>COTS software is available for most of the support functions of the government and for some of the core functions of the government (e.g. HR, Finance, Supply chain, Tax and Revenue management..)</a:t>
            </a:r>
            <a:endParaRPr lang="en-US" sz="1600" dirty="0">
              <a:latin typeface="+mn-lt"/>
              <a:cs typeface="Arial" pitchFamily="34" charset="0"/>
            </a:endParaRPr>
          </a:p>
          <a:p>
            <a:pPr marL="341313" indent="-341313" algn="l">
              <a:spcBef>
                <a:spcPts val="600"/>
              </a:spcBef>
              <a:spcAft>
                <a:spcPts val="600"/>
              </a:spcAft>
              <a:buSzPct val="80000"/>
              <a:buFont typeface="Wingdings 3" pitchFamily="18" charset="2"/>
              <a:buChar char="u"/>
            </a:pPr>
            <a:endParaRPr lang="en-US" sz="1600" b="1" dirty="0" smtClean="0">
              <a:latin typeface="+mn-lt"/>
              <a:cs typeface="Arial" pitchFamily="34" charset="0"/>
            </a:endParaRPr>
          </a:p>
          <a:p>
            <a:pPr marL="341313" indent="-341313" algn="l">
              <a:spcBef>
                <a:spcPts val="600"/>
              </a:spcBef>
              <a:spcAft>
                <a:spcPts val="600"/>
              </a:spcAft>
              <a:buSzPct val="80000"/>
              <a:buFont typeface="Wingdings 3" pitchFamily="18" charset="2"/>
              <a:buChar char="u"/>
            </a:pPr>
            <a:r>
              <a:rPr lang="en-US" sz="1600" b="1" dirty="0" smtClean="0">
                <a:latin typeface="+mn-lt"/>
                <a:cs typeface="Arial" pitchFamily="34" charset="0"/>
              </a:rPr>
              <a:t>Custom </a:t>
            </a:r>
            <a:r>
              <a:rPr lang="en-US" sz="1600" b="1" dirty="0">
                <a:latin typeface="+mn-lt"/>
                <a:cs typeface="Arial" pitchFamily="34" charset="0"/>
              </a:rPr>
              <a:t>Developed Software (CDSW)</a:t>
            </a:r>
            <a:r>
              <a:rPr lang="en-US" sz="1600" dirty="0">
                <a:latin typeface="+mn-lt"/>
                <a:cs typeface="Arial" pitchFamily="34" charset="0"/>
              </a:rPr>
              <a:t> </a:t>
            </a:r>
            <a:r>
              <a:rPr lang="en-US" sz="1600" dirty="0" smtClean="0">
                <a:latin typeface="+mn-lt"/>
                <a:cs typeface="Arial" pitchFamily="34" charset="0"/>
              </a:rPr>
              <a:t>I</a:t>
            </a:r>
          </a:p>
          <a:p>
            <a:pPr marL="798513" lvl="1" indent="-341313">
              <a:spcBef>
                <a:spcPts val="600"/>
              </a:spcBef>
              <a:spcAft>
                <a:spcPts val="600"/>
              </a:spcAft>
              <a:buSzPct val="80000"/>
              <a:buFont typeface="Wingdings 3" pitchFamily="18" charset="2"/>
              <a:buChar char="u"/>
            </a:pPr>
            <a:r>
              <a:rPr lang="en-US" sz="1600" dirty="0" smtClean="0">
                <a:latin typeface="+mn-lt"/>
                <a:cs typeface="Arial" pitchFamily="34" charset="0"/>
              </a:rPr>
              <a:t>“</a:t>
            </a:r>
            <a:r>
              <a:rPr lang="en-US" sz="1600" dirty="0">
                <a:latin typeface="+mn-lt"/>
                <a:cs typeface="Arial" pitchFamily="34" charset="0"/>
              </a:rPr>
              <a:t>in-house developed” (or “bespoke” or “tailored”) software designed to meet the specific needs of end </a:t>
            </a:r>
            <a:r>
              <a:rPr lang="en-US" sz="1600" dirty="0" smtClean="0">
                <a:latin typeface="+mn-lt"/>
                <a:cs typeface="Arial" pitchFamily="34" charset="0"/>
              </a:rPr>
              <a:t>users/organizations. </a:t>
            </a:r>
          </a:p>
          <a:p>
            <a:pPr marL="798513" lvl="1" indent="-341313">
              <a:spcBef>
                <a:spcPts val="600"/>
              </a:spcBef>
              <a:spcAft>
                <a:spcPts val="600"/>
              </a:spcAft>
              <a:buSzPct val="80000"/>
              <a:buFont typeface="Wingdings 3" pitchFamily="18" charset="2"/>
              <a:buChar char="u"/>
            </a:pPr>
            <a:r>
              <a:rPr lang="en-US" sz="1600" dirty="0" smtClean="0">
                <a:latin typeface="+mn-lt"/>
                <a:cs typeface="Arial" pitchFamily="34" charset="0"/>
              </a:rPr>
              <a:t>Most of the government entities in India are currently adopting custom developed software approach..</a:t>
            </a:r>
            <a:endParaRPr lang="en-US" sz="1600" dirty="0">
              <a:latin typeface="+mn-lt"/>
              <a:cs typeface="Arial" pitchFamily="34" charset="0"/>
            </a:endParaRPr>
          </a:p>
        </p:txBody>
      </p:sp>
      <p:sp>
        <p:nvSpPr>
          <p:cNvPr id="8" name="Title 1"/>
          <p:cNvSpPr txBox="1">
            <a:spLocks/>
          </p:cNvSpPr>
          <p:nvPr/>
        </p:nvSpPr>
        <p:spPr>
          <a:xfrm>
            <a:off x="160338" y="234950"/>
            <a:ext cx="8805862" cy="755650"/>
          </a:xfrm>
          <a:prstGeom prst="rect">
            <a:avLst/>
          </a:prstGeo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folHlink"/>
                </a:solidFill>
                <a:effectLst/>
                <a:uLnTx/>
                <a:uFillTx/>
                <a:latin typeface="+mj-lt"/>
                <a:ea typeface="+mj-ea"/>
                <a:cs typeface="+mj-cs"/>
              </a:rPr>
              <a:t>Defining</a:t>
            </a:r>
            <a:r>
              <a:rPr kumimoji="0" lang="en-US" sz="2400" b="0" i="0" u="none" strike="noStrike" kern="0" cap="none" spc="0" normalizeH="0" noProof="0" dirty="0" smtClean="0">
                <a:ln>
                  <a:noFill/>
                </a:ln>
                <a:solidFill>
                  <a:schemeClr val="folHlink"/>
                </a:solidFill>
                <a:effectLst/>
                <a:uLnTx/>
                <a:uFillTx/>
                <a:latin typeface="+mj-lt"/>
                <a:ea typeface="+mj-ea"/>
                <a:cs typeface="+mj-cs"/>
              </a:rPr>
              <a:t> Application Software</a:t>
            </a: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Solutions/Tools for Authorization implementation?</a:t>
            </a:r>
            <a:endParaRPr lang="en-US" b="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60338" y="311150"/>
            <a:ext cx="8805862" cy="755650"/>
          </a:xfrm>
        </p:spPr>
        <p:txBody>
          <a:bodyPr/>
          <a:lstStyle/>
          <a:p>
            <a:r>
              <a:rPr lang="en-US" b="1" dirty="0" smtClean="0"/>
              <a:t>Audit and Audit trails</a:t>
            </a:r>
            <a:endParaRPr lang="en-US" b="1" dirty="0"/>
          </a:p>
        </p:txBody>
      </p:sp>
      <p:sp>
        <p:nvSpPr>
          <p:cNvPr id="35843" name="Rectangle 3"/>
          <p:cNvSpPr>
            <a:spLocks noGrp="1" noChangeArrowheads="1"/>
          </p:cNvSpPr>
          <p:nvPr>
            <p:ph type="body" idx="1"/>
          </p:nvPr>
        </p:nvSpPr>
        <p:spPr>
          <a:xfrm>
            <a:off x="93663" y="1066800"/>
            <a:ext cx="8821737" cy="3962400"/>
          </a:xfrm>
        </p:spPr>
        <p:txBody>
          <a:bodyPr/>
          <a:lstStyle/>
          <a:p>
            <a:pPr>
              <a:lnSpc>
                <a:spcPct val="90000"/>
              </a:lnSpc>
              <a:spcBef>
                <a:spcPts val="1200"/>
              </a:spcBef>
              <a:spcAft>
                <a:spcPts val="600"/>
              </a:spcAft>
              <a:buFont typeface="Arial" pitchFamily="34" charset="0"/>
              <a:buChar char="•"/>
            </a:pPr>
            <a:r>
              <a:rPr lang="en-AU" sz="1600" b="1" dirty="0" smtClean="0"/>
              <a:t>Audit </a:t>
            </a:r>
            <a:r>
              <a:rPr lang="en-AU" sz="1600" dirty="0" smtClean="0"/>
              <a:t>– the process of reviewing activities that enables the reconstruction and examination of events to determine if proper procedures have been followed.</a:t>
            </a:r>
          </a:p>
          <a:p>
            <a:pPr>
              <a:lnSpc>
                <a:spcPct val="90000"/>
              </a:lnSpc>
              <a:spcBef>
                <a:spcPts val="1200"/>
              </a:spcBef>
              <a:spcAft>
                <a:spcPts val="600"/>
              </a:spcAft>
              <a:buFont typeface="Arial" pitchFamily="34" charset="0"/>
              <a:buChar char="•"/>
            </a:pPr>
            <a:r>
              <a:rPr lang="en-US" sz="1600" dirty="0" smtClean="0"/>
              <a:t>System logs of “who was on what system when” depend on Authentication credentials of the user</a:t>
            </a:r>
          </a:p>
          <a:p>
            <a:pPr marL="457200" indent="-457200">
              <a:spcBef>
                <a:spcPts val="1200"/>
              </a:spcBef>
              <a:spcAft>
                <a:spcPts val="600"/>
              </a:spcAft>
              <a:buFont typeface="Arial" pitchFamily="34" charset="0"/>
              <a:buChar char="•"/>
            </a:pPr>
            <a:r>
              <a:rPr lang="en-ZA" sz="1600" dirty="0" smtClean="0"/>
              <a:t>The Audit element provides a control mechanism that is used to </a:t>
            </a:r>
          </a:p>
          <a:p>
            <a:pPr marL="1190625" lvl="3" indent="-457200">
              <a:spcBef>
                <a:spcPts val="1200"/>
              </a:spcBef>
              <a:spcAft>
                <a:spcPts val="600"/>
              </a:spcAft>
              <a:buFont typeface="Wingdings" pitchFamily="2" charset="2"/>
              <a:buChar char="Ø"/>
            </a:pPr>
            <a:r>
              <a:rPr lang="en-ZA" sz="1600" dirty="0" smtClean="0"/>
              <a:t>determine whether policy objectives are being met, </a:t>
            </a:r>
          </a:p>
          <a:p>
            <a:pPr marL="1190625" lvl="3" indent="-457200">
              <a:spcBef>
                <a:spcPts val="1200"/>
              </a:spcBef>
              <a:spcAft>
                <a:spcPts val="600"/>
              </a:spcAft>
              <a:buFont typeface="Wingdings" pitchFamily="2" charset="2"/>
              <a:buChar char="Ø"/>
            </a:pPr>
            <a:r>
              <a:rPr lang="en-ZA" sz="1600" dirty="0" smtClean="0"/>
              <a:t>to determine and verify privilege settings,</a:t>
            </a:r>
          </a:p>
          <a:p>
            <a:pPr marL="1190625" lvl="3" indent="-457200">
              <a:spcBef>
                <a:spcPts val="1200"/>
              </a:spcBef>
              <a:spcAft>
                <a:spcPts val="600"/>
              </a:spcAft>
              <a:buFont typeface="Wingdings" pitchFamily="2" charset="2"/>
              <a:buChar char="Ø"/>
            </a:pPr>
            <a:r>
              <a:rPr lang="en-ZA" sz="1600" dirty="0" smtClean="0"/>
              <a:t>to determine whether users have accounts on the appropriate systems, </a:t>
            </a:r>
          </a:p>
          <a:p>
            <a:pPr marL="1190625" lvl="3" indent="-457200">
              <a:spcBef>
                <a:spcPts val="1200"/>
              </a:spcBef>
              <a:spcAft>
                <a:spcPts val="600"/>
              </a:spcAft>
              <a:buFont typeface="Wingdings" pitchFamily="2" charset="2"/>
              <a:buChar char="Ø"/>
            </a:pPr>
            <a:r>
              <a:rPr lang="en-ZA" sz="1600" dirty="0" smtClean="0"/>
              <a:t>to create audit trails of activity, as well as </a:t>
            </a:r>
          </a:p>
          <a:p>
            <a:pPr marL="1190625" lvl="3" indent="-457200">
              <a:spcBef>
                <a:spcPts val="1200"/>
              </a:spcBef>
              <a:spcAft>
                <a:spcPts val="600"/>
              </a:spcAft>
              <a:buFont typeface="Wingdings" pitchFamily="2" charset="2"/>
              <a:buChar char="Ø"/>
            </a:pPr>
            <a:r>
              <a:rPr lang="en-ZA" sz="1600" dirty="0" smtClean="0"/>
              <a:t>to determine whether segregation of duties is being enforced. </a:t>
            </a:r>
            <a:endParaRPr lang="en-US" sz="1600" dirty="0" smtClean="0"/>
          </a:p>
          <a:p>
            <a:pPr marL="457200" indent="-457200">
              <a:spcBef>
                <a:spcPts val="1200"/>
              </a:spcBef>
              <a:spcAft>
                <a:spcPts val="600"/>
              </a:spcAft>
              <a:buFont typeface="Arial" pitchFamily="34" charset="0"/>
              <a:buChar char="•"/>
            </a:pPr>
            <a:r>
              <a:rPr lang="en-US" sz="1600" dirty="0" smtClean="0"/>
              <a:t>Audit records typically result from activities such as transactions or communications by individual people, systems, accounts or other entities.</a:t>
            </a:r>
            <a:endParaRPr lang="en-US" sz="16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87350"/>
            <a:ext cx="8805862" cy="755650"/>
          </a:xfrm>
        </p:spPr>
        <p:txBody>
          <a:bodyPr/>
          <a:lstStyle/>
          <a:p>
            <a:r>
              <a:rPr lang="en-US" b="1" dirty="0" smtClean="0"/>
              <a:t>Audit trails - Need</a:t>
            </a:r>
            <a:endParaRPr lang="en-US" b="1" dirty="0"/>
          </a:p>
        </p:txBody>
      </p:sp>
      <p:sp>
        <p:nvSpPr>
          <p:cNvPr id="3" name="Content Placeholder 2"/>
          <p:cNvSpPr>
            <a:spLocks noGrp="1"/>
          </p:cNvSpPr>
          <p:nvPr>
            <p:ph idx="1"/>
          </p:nvPr>
        </p:nvSpPr>
        <p:spPr>
          <a:xfrm>
            <a:off x="160338" y="1143000"/>
            <a:ext cx="8755061" cy="4868863"/>
          </a:xfrm>
        </p:spPr>
        <p:txBody>
          <a:bodyPr/>
          <a:lstStyle/>
          <a:p>
            <a:pPr marL="457200" indent="-457200">
              <a:spcBef>
                <a:spcPts val="600"/>
              </a:spcBef>
              <a:spcAft>
                <a:spcPts val="600"/>
              </a:spcAft>
            </a:pPr>
            <a:r>
              <a:rPr lang="en-US" sz="1600" b="1" dirty="0" smtClean="0"/>
              <a:t>Individual Accountability</a:t>
            </a:r>
          </a:p>
          <a:p>
            <a:pPr marL="838200" lvl="2" indent="-457200">
              <a:spcBef>
                <a:spcPts val="600"/>
              </a:spcBef>
              <a:spcAft>
                <a:spcPts val="600"/>
              </a:spcAft>
              <a:buFont typeface="Arial" pitchFamily="34" charset="0"/>
              <a:buChar char="•"/>
            </a:pPr>
            <a:r>
              <a:rPr lang="en-US" sz="1600" dirty="0" smtClean="0"/>
              <a:t>An individual's actions are tracked in an audit trail allowing users to be personally accountable for  their actions.  </a:t>
            </a:r>
          </a:p>
          <a:p>
            <a:pPr marL="838200" lvl="2" indent="-457200">
              <a:spcBef>
                <a:spcPts val="600"/>
              </a:spcBef>
              <a:spcAft>
                <a:spcPts val="600"/>
              </a:spcAft>
              <a:buFont typeface="Arial" pitchFamily="34" charset="0"/>
              <a:buChar char="•"/>
            </a:pPr>
            <a:r>
              <a:rPr lang="en-US" sz="1600" dirty="0" smtClean="0"/>
              <a:t>This   deters  the users from circumventing  security policies.  Even if they do, they can be held accountable.</a:t>
            </a:r>
          </a:p>
          <a:p>
            <a:pPr marL="457200" indent="-457200">
              <a:spcBef>
                <a:spcPts val="600"/>
              </a:spcBef>
              <a:spcAft>
                <a:spcPts val="600"/>
              </a:spcAft>
            </a:pPr>
            <a:r>
              <a:rPr lang="en-US" sz="1600" b="1" dirty="0" smtClean="0"/>
              <a:t>Reconstructing Events</a:t>
            </a:r>
          </a:p>
          <a:p>
            <a:pPr marL="838200" lvl="2" indent="-457200">
              <a:spcBef>
                <a:spcPts val="600"/>
              </a:spcBef>
              <a:spcAft>
                <a:spcPts val="600"/>
              </a:spcAft>
              <a:buFont typeface="Arial" pitchFamily="34" charset="0"/>
              <a:buChar char="•"/>
            </a:pPr>
            <a:r>
              <a:rPr lang="en-US" sz="1600" dirty="0" smtClean="0"/>
              <a:t>Audit trails can  also be used to  reconstruct  events after a problem has occurred. </a:t>
            </a:r>
          </a:p>
          <a:p>
            <a:pPr marL="838200" lvl="2" indent="-457200">
              <a:spcBef>
                <a:spcPts val="600"/>
              </a:spcBef>
              <a:spcAft>
                <a:spcPts val="600"/>
              </a:spcAft>
              <a:buFont typeface="Arial" pitchFamily="34" charset="0"/>
              <a:buChar char="•"/>
            </a:pPr>
            <a:r>
              <a:rPr lang="en-US" sz="1600" dirty="0" smtClean="0"/>
              <a:t>The amount of damage that occurred with an incident can be assessed by reviewing audit trails of system activity to pinpoint how, when, and why the incident occurred.</a:t>
            </a:r>
          </a:p>
          <a:p>
            <a:pPr lvl="0">
              <a:spcBef>
                <a:spcPts val="600"/>
              </a:spcBef>
              <a:spcAft>
                <a:spcPts val="600"/>
              </a:spcAft>
            </a:pPr>
            <a:r>
              <a:rPr lang="en-GB" sz="1600" b="1" dirty="0" smtClean="0"/>
              <a:t>Audit trails and similar evidence is needed for</a:t>
            </a:r>
            <a:endParaRPr lang="en-US" sz="1600" b="1" dirty="0" smtClean="0"/>
          </a:p>
          <a:p>
            <a:pPr lvl="2">
              <a:spcBef>
                <a:spcPts val="600"/>
              </a:spcBef>
              <a:spcAft>
                <a:spcPts val="600"/>
              </a:spcAft>
              <a:buFont typeface="Arial" pitchFamily="34" charset="0"/>
              <a:buChar char="•"/>
            </a:pPr>
            <a:r>
              <a:rPr lang="en-GB" sz="1600" dirty="0" smtClean="0"/>
              <a:t>Monitoring and reviewing any application access related breaches;</a:t>
            </a:r>
          </a:p>
          <a:p>
            <a:pPr lvl="2">
              <a:spcBef>
                <a:spcPts val="600"/>
              </a:spcBef>
              <a:spcAft>
                <a:spcPts val="600"/>
              </a:spcAft>
              <a:buFont typeface="Arial" pitchFamily="34" charset="0"/>
              <a:buChar char="•"/>
            </a:pPr>
            <a:r>
              <a:rPr lang="en-GB" sz="1600" dirty="0" smtClean="0"/>
              <a:t>Use of evidence in relation to a potential breach of contract, breach of regulatory requirement or in the event of civil or criminal proceedings e.g. under Copyrights Act, Information Technology Act</a:t>
            </a:r>
            <a:endParaRPr lang="en-US" sz="1600" dirty="0" smtClean="0"/>
          </a:p>
          <a:p>
            <a:pPr marL="457200" indent="-457200">
              <a:spcBef>
                <a:spcPts val="600"/>
              </a:spcBef>
              <a:spcAft>
                <a:spcPts val="600"/>
              </a:spcAft>
              <a:buFont typeface="Arial" pitchFamily="34" charset="0"/>
              <a:buChar char="•"/>
            </a:pPr>
            <a:endParaRPr lang="en-US" sz="1600" dirty="0" smtClean="0"/>
          </a:p>
          <a:p>
            <a:pPr>
              <a:spcBef>
                <a:spcPts val="600"/>
              </a:spcBef>
              <a:spcAft>
                <a:spcPts val="600"/>
              </a:spcAft>
            </a:pPr>
            <a:endParaRPr lang="en-US" sz="16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Audit trails - Need</a:t>
            </a:r>
            <a:endParaRPr lang="en-US" b="1" dirty="0"/>
          </a:p>
        </p:txBody>
      </p:sp>
      <p:sp>
        <p:nvSpPr>
          <p:cNvPr id="3" name="Content Placeholder 2"/>
          <p:cNvSpPr>
            <a:spLocks noGrp="1"/>
          </p:cNvSpPr>
          <p:nvPr>
            <p:ph idx="1"/>
          </p:nvPr>
        </p:nvSpPr>
        <p:spPr>
          <a:xfrm>
            <a:off x="160339" y="1295400"/>
            <a:ext cx="8526462" cy="4495799"/>
          </a:xfrm>
        </p:spPr>
        <p:txBody>
          <a:bodyPr/>
          <a:lstStyle/>
          <a:p>
            <a:pPr marL="457200" indent="-457200">
              <a:spcBef>
                <a:spcPts val="1200"/>
              </a:spcBef>
              <a:spcAft>
                <a:spcPts val="1200"/>
              </a:spcAft>
              <a:buFont typeface="Arial" pitchFamily="34" charset="0"/>
              <a:buChar char="•"/>
            </a:pPr>
            <a:r>
              <a:rPr lang="en-US" sz="1600" b="1" dirty="0" smtClean="0"/>
              <a:t>Problem Monitoring</a:t>
            </a:r>
          </a:p>
          <a:p>
            <a:pPr marL="838200" lvl="2" indent="-381000">
              <a:spcBef>
                <a:spcPts val="1200"/>
              </a:spcBef>
              <a:spcAft>
                <a:spcPts val="1200"/>
              </a:spcAft>
              <a:buFont typeface="Arial" pitchFamily="34" charset="0"/>
              <a:buChar char="•"/>
            </a:pPr>
            <a:r>
              <a:rPr lang="en-US" sz="1600" dirty="0" smtClean="0"/>
              <a:t>Used as on-line  tools to help  monitor problems  as they occur.  </a:t>
            </a:r>
          </a:p>
          <a:p>
            <a:pPr marL="838200" lvl="2" indent="-381000">
              <a:spcBef>
                <a:spcPts val="1200"/>
              </a:spcBef>
              <a:spcAft>
                <a:spcPts val="1200"/>
              </a:spcAft>
              <a:buFont typeface="Arial" pitchFamily="34" charset="0"/>
              <a:buChar char="•"/>
            </a:pPr>
            <a:r>
              <a:rPr lang="en-US" sz="1600" dirty="0" smtClean="0"/>
              <a:t>Real time monitoring helps in detection of problems like disk failures, over utilization of system resources or network outages.</a:t>
            </a:r>
          </a:p>
          <a:p>
            <a:pPr marL="457200" indent="-457200">
              <a:spcBef>
                <a:spcPts val="1200"/>
              </a:spcBef>
              <a:spcAft>
                <a:spcPts val="1200"/>
              </a:spcAft>
              <a:buFont typeface="Arial" pitchFamily="34" charset="0"/>
              <a:buChar char="•"/>
            </a:pPr>
            <a:r>
              <a:rPr lang="en-US" sz="1600" b="1" dirty="0" smtClean="0"/>
              <a:t>Intrusion Detection</a:t>
            </a:r>
            <a:endParaRPr lang="en-US" sz="1600" dirty="0" smtClean="0"/>
          </a:p>
          <a:p>
            <a:pPr marL="838200" lvl="2" indent="-381000">
              <a:spcBef>
                <a:spcPts val="1200"/>
              </a:spcBef>
              <a:spcAft>
                <a:spcPts val="1200"/>
              </a:spcAft>
              <a:buFont typeface="Arial" pitchFamily="34" charset="0"/>
              <a:buChar char="•"/>
            </a:pPr>
            <a:r>
              <a:rPr lang="en-US" sz="1600" dirty="0" smtClean="0"/>
              <a:t>Intrusion detection  refers  to the process of identifying  attempts to penetrate a system and gain unauthorized access.</a:t>
            </a:r>
          </a:p>
          <a:p>
            <a:pPr marL="838200" lvl="2" indent="-381000">
              <a:spcBef>
                <a:spcPts val="1200"/>
              </a:spcBef>
              <a:spcAft>
                <a:spcPts val="1200"/>
              </a:spcAft>
              <a:buFont typeface="Arial" pitchFamily="34" charset="0"/>
              <a:buChar char="•"/>
            </a:pPr>
            <a:r>
              <a:rPr lang="en-US" sz="1600" dirty="0" smtClean="0"/>
              <a:t>Audit trails can help in intrusion detection if they record appropriate events. </a:t>
            </a:r>
          </a:p>
          <a:p>
            <a:pPr marL="838200" lvl="2" indent="-381000">
              <a:spcBef>
                <a:spcPts val="1200"/>
              </a:spcBef>
              <a:spcAft>
                <a:spcPts val="1200"/>
              </a:spcAft>
              <a:buFont typeface="Arial" pitchFamily="34" charset="0"/>
              <a:buChar char="•"/>
            </a:pPr>
            <a:r>
              <a:rPr lang="en-US" sz="1600" dirty="0" smtClean="0"/>
              <a:t>Determining what events to audit so that audit trails can be used in an effective manner to aid intrusion detection is one of the present research issues being looked into by the research community.</a:t>
            </a:r>
          </a:p>
          <a:p>
            <a:pPr>
              <a:spcBef>
                <a:spcPts val="1200"/>
              </a:spcBef>
              <a:spcAft>
                <a:spcPts val="1200"/>
              </a:spcAft>
            </a:pPr>
            <a:endParaRPr lang="en-US" sz="16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755650"/>
          </a:xfrm>
        </p:spPr>
        <p:txBody>
          <a:bodyPr/>
          <a:lstStyle/>
          <a:p>
            <a:r>
              <a:rPr lang="en-US" b="1" dirty="0" smtClean="0"/>
              <a:t>Audit </a:t>
            </a:r>
            <a:r>
              <a:rPr lang="en-AU" b="1" dirty="0" smtClean="0"/>
              <a:t>trail – </a:t>
            </a:r>
            <a:r>
              <a:rPr lang="en-US" b="1" dirty="0" smtClean="0"/>
              <a:t>Need</a:t>
            </a:r>
            <a:endParaRPr lang="en-US" b="1" dirty="0"/>
          </a:p>
        </p:txBody>
      </p:sp>
      <p:sp>
        <p:nvSpPr>
          <p:cNvPr id="3" name="Content Placeholder 2"/>
          <p:cNvSpPr>
            <a:spLocks noGrp="1"/>
          </p:cNvSpPr>
          <p:nvPr>
            <p:ph idx="1"/>
          </p:nvPr>
        </p:nvSpPr>
        <p:spPr>
          <a:xfrm>
            <a:off x="152400" y="1143000"/>
            <a:ext cx="8821737" cy="4335463"/>
          </a:xfrm>
        </p:spPr>
        <p:txBody>
          <a:bodyPr/>
          <a:lstStyle/>
          <a:p>
            <a:pPr>
              <a:spcBef>
                <a:spcPts val="1200"/>
              </a:spcBef>
              <a:spcAft>
                <a:spcPts val="1200"/>
              </a:spcAft>
            </a:pPr>
            <a:r>
              <a:rPr lang="en-ZA" sz="1600" dirty="0" smtClean="0">
                <a:solidFill>
                  <a:schemeClr val="tx2"/>
                </a:solidFill>
              </a:rPr>
              <a:t>Reporting</a:t>
            </a:r>
          </a:p>
          <a:p>
            <a:pPr marL="457200" indent="-457200">
              <a:spcBef>
                <a:spcPts val="1200"/>
              </a:spcBef>
              <a:spcAft>
                <a:spcPts val="1200"/>
              </a:spcAft>
              <a:buFont typeface="Arial" pitchFamily="34" charset="0"/>
              <a:buChar char="•"/>
            </a:pPr>
            <a:r>
              <a:rPr lang="en-ZA" sz="1600" dirty="0" smtClean="0"/>
              <a:t>The Reporting element enables the organisation to draw a variety of reports relating to the use of its identities. </a:t>
            </a:r>
          </a:p>
          <a:p>
            <a:pPr marL="457200" indent="-457200">
              <a:spcBef>
                <a:spcPts val="1200"/>
              </a:spcBef>
              <a:spcAft>
                <a:spcPts val="1200"/>
              </a:spcAft>
              <a:buFont typeface="Arial" pitchFamily="34" charset="0"/>
              <a:buChar char="•"/>
            </a:pPr>
            <a:r>
              <a:rPr lang="en-ZA" sz="1600" dirty="0" smtClean="0"/>
              <a:t>In particular, reports on audit trails form a basis for accountability within the organisation by tracking who requested access, why the request was granted or denied, and who approved the request.</a:t>
            </a:r>
          </a:p>
          <a:p>
            <a:pPr marL="457200" indent="-457200">
              <a:spcBef>
                <a:spcPts val="1200"/>
              </a:spcBef>
              <a:spcAft>
                <a:spcPts val="1200"/>
              </a:spcAft>
              <a:buFont typeface="Arial" pitchFamily="34" charset="0"/>
              <a:buChar char="•"/>
            </a:pPr>
            <a:r>
              <a:rPr lang="en-ZA" sz="1600" dirty="0" smtClean="0"/>
              <a:t>During investigations, audit reports can be used to conduct thorough analysis of incidents. </a:t>
            </a:r>
          </a:p>
          <a:p>
            <a:pPr>
              <a:spcBef>
                <a:spcPts val="1200"/>
              </a:spcBef>
              <a:spcAft>
                <a:spcPts val="1200"/>
              </a:spcAft>
            </a:pPr>
            <a:endParaRPr lang="en-US" sz="16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Audit </a:t>
            </a:r>
            <a:r>
              <a:rPr lang="en-AU" b="1" dirty="0" smtClean="0"/>
              <a:t>trail – Best practices</a:t>
            </a:r>
            <a:r>
              <a:rPr lang="en-US" b="1" dirty="0" smtClean="0"/>
              <a:t> </a:t>
            </a:r>
            <a:endParaRPr lang="en-US" b="1" dirty="0"/>
          </a:p>
        </p:txBody>
      </p:sp>
      <p:sp>
        <p:nvSpPr>
          <p:cNvPr id="3" name="Content Placeholder 2"/>
          <p:cNvSpPr>
            <a:spLocks noGrp="1"/>
          </p:cNvSpPr>
          <p:nvPr>
            <p:ph idx="1"/>
          </p:nvPr>
        </p:nvSpPr>
        <p:spPr>
          <a:xfrm>
            <a:off x="160338" y="1524000"/>
            <a:ext cx="8821737" cy="4335463"/>
          </a:xfrm>
        </p:spPr>
        <p:txBody>
          <a:bodyPr/>
          <a:lstStyle/>
          <a:p>
            <a:pPr marL="457200" indent="-457200">
              <a:spcBef>
                <a:spcPts val="1200"/>
              </a:spcBef>
              <a:spcAft>
                <a:spcPts val="1200"/>
              </a:spcAft>
              <a:buFont typeface="Arial" pitchFamily="34" charset="0"/>
              <a:buChar char="•"/>
            </a:pPr>
            <a:r>
              <a:rPr lang="en-AU" sz="1600" dirty="0" smtClean="0"/>
              <a:t>Live application connections and data should be subject to strict change control. When programs are changed, an audit log containing all relevant information should be retained</a:t>
            </a:r>
          </a:p>
          <a:p>
            <a:pPr marL="457200" indent="-457200">
              <a:spcBef>
                <a:spcPts val="1200"/>
              </a:spcBef>
              <a:spcAft>
                <a:spcPts val="1200"/>
              </a:spcAft>
              <a:buFont typeface="Arial" pitchFamily="34" charset="0"/>
              <a:buChar char="•"/>
            </a:pPr>
            <a:r>
              <a:rPr lang="en-AU" sz="1600" dirty="0" smtClean="0"/>
              <a:t>An audit trail of all access should be securely maintained and reviewed on a daily basis. </a:t>
            </a:r>
          </a:p>
          <a:p>
            <a:pPr marL="457200" lvl="0" indent="-457200">
              <a:spcBef>
                <a:spcPts val="1200"/>
              </a:spcBef>
              <a:spcAft>
                <a:spcPts val="1200"/>
              </a:spcAft>
              <a:buFont typeface="Arial" pitchFamily="34" charset="0"/>
              <a:buChar char="•"/>
            </a:pPr>
            <a:r>
              <a:rPr lang="en-GB" sz="1600" dirty="0" smtClean="0"/>
              <a:t>The audit log and issues related to the usage of sensitive privileges / utilities should be reviewed weekly and followed up for any inappropriate usage. </a:t>
            </a:r>
            <a:endParaRPr lang="en-GB" sz="1600" dirty="0" smtClean="0">
              <a:sym typeface="Monotype Sorts"/>
            </a:endParaRPr>
          </a:p>
          <a:p>
            <a:pPr marL="457200" indent="-457200">
              <a:spcBef>
                <a:spcPts val="1200"/>
              </a:spcBef>
              <a:spcAft>
                <a:spcPts val="1200"/>
              </a:spcAft>
              <a:buFont typeface="Arial" pitchFamily="34" charset="0"/>
              <a:buChar char="•"/>
            </a:pPr>
            <a:r>
              <a:rPr lang="en-GB" sz="1600" dirty="0" smtClean="0"/>
              <a:t>The use of sensitive utilities should be logged in "tamper-proof" logs for review by the Systems Security Administrator, wherever possible. </a:t>
            </a:r>
          </a:p>
          <a:p>
            <a:pPr marL="457200" lvl="0" indent="-457200">
              <a:spcBef>
                <a:spcPts val="1200"/>
              </a:spcBef>
              <a:spcAft>
                <a:spcPts val="1200"/>
              </a:spcAft>
              <a:buFont typeface="Arial" pitchFamily="34" charset="0"/>
              <a:buChar char="•"/>
            </a:pPr>
            <a:r>
              <a:rPr lang="en-AU" sz="1600" dirty="0" smtClean="0"/>
              <a:t>The router , firewall , switches audit logs should also be reviewed on a daily basis for unauthorized access</a:t>
            </a:r>
          </a:p>
          <a:p>
            <a:pPr marL="457200" indent="-457200">
              <a:spcBef>
                <a:spcPts val="1200"/>
              </a:spcBef>
              <a:spcAft>
                <a:spcPts val="1200"/>
              </a:spcAft>
              <a:buFont typeface="Arial" pitchFamily="34" charset="0"/>
              <a:buChar char="•"/>
            </a:pPr>
            <a:endParaRPr lang="en-GB" sz="1600" dirty="0" smtClean="0"/>
          </a:p>
          <a:p>
            <a:pPr marL="457200" lvl="0" indent="-457200">
              <a:spcBef>
                <a:spcPts val="1200"/>
              </a:spcBef>
              <a:spcAft>
                <a:spcPts val="1200"/>
              </a:spcAft>
              <a:buFont typeface="Arial" pitchFamily="34" charset="0"/>
              <a:buChar char="•"/>
            </a:pPr>
            <a:endParaRPr lang="en-US" sz="1600" dirty="0" smtClean="0"/>
          </a:p>
          <a:p>
            <a:pPr marL="457200" indent="-457200">
              <a:spcBef>
                <a:spcPts val="1200"/>
              </a:spcBef>
              <a:spcAft>
                <a:spcPts val="1200"/>
              </a:spcAft>
              <a:buFont typeface="Arial" pitchFamily="34" charset="0"/>
              <a:buChar char="•"/>
            </a:pPr>
            <a:endParaRPr lang="en-US" sz="1600" dirty="0" smtClean="0"/>
          </a:p>
          <a:p>
            <a:pPr marL="457200" indent="-457200">
              <a:spcBef>
                <a:spcPts val="1200"/>
              </a:spcBef>
              <a:spcAft>
                <a:spcPts val="1200"/>
              </a:spcAft>
              <a:buFont typeface="Arial" pitchFamily="34" charset="0"/>
              <a:buChar char="•"/>
            </a:pPr>
            <a:endParaRPr lang="en-AU" sz="1600" dirty="0" smtClean="0"/>
          </a:p>
          <a:p>
            <a:pPr marL="457200" indent="-457200">
              <a:spcBef>
                <a:spcPts val="1200"/>
              </a:spcBef>
              <a:spcAft>
                <a:spcPts val="1200"/>
              </a:spcAft>
              <a:buFont typeface="Arial" pitchFamily="34" charset="0"/>
              <a:buChar char="•"/>
            </a:pPr>
            <a:endParaRPr lang="en-AU" sz="1600"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Audit Trail Analysis</a:t>
            </a:r>
            <a:br>
              <a:rPr lang="en-US" b="1" dirty="0" smtClean="0"/>
            </a:br>
            <a:endParaRPr lang="en-US" b="1" dirty="0"/>
          </a:p>
        </p:txBody>
      </p:sp>
      <p:sp>
        <p:nvSpPr>
          <p:cNvPr id="3" name="Content Placeholder 2"/>
          <p:cNvSpPr>
            <a:spLocks noGrp="1"/>
          </p:cNvSpPr>
          <p:nvPr>
            <p:ph idx="1"/>
          </p:nvPr>
        </p:nvSpPr>
        <p:spPr>
          <a:xfrm>
            <a:off x="160338" y="1371600"/>
            <a:ext cx="8821737" cy="4335463"/>
          </a:xfrm>
        </p:spPr>
        <p:txBody>
          <a:bodyPr/>
          <a:lstStyle/>
          <a:p>
            <a:pPr marL="457200" indent="-457200">
              <a:spcBef>
                <a:spcPts val="1800"/>
              </a:spcBef>
              <a:spcAft>
                <a:spcPts val="1800"/>
              </a:spcAft>
              <a:buFont typeface="Arial" pitchFamily="34" charset="0"/>
              <a:buChar char="•"/>
            </a:pPr>
            <a:r>
              <a:rPr lang="en-US" sz="1600" dirty="0" smtClean="0"/>
              <a:t>The audit trails need to be analyzed to determine vulnerabilities, establish accountability, assess damage and recover the system. </a:t>
            </a:r>
          </a:p>
          <a:p>
            <a:pPr marL="457200" indent="-457200">
              <a:spcBef>
                <a:spcPts val="1800"/>
              </a:spcBef>
              <a:spcAft>
                <a:spcPts val="1800"/>
              </a:spcAft>
              <a:buFont typeface="Arial" pitchFamily="34" charset="0"/>
              <a:buChar char="•"/>
            </a:pPr>
            <a:r>
              <a:rPr lang="en-US" sz="1600" dirty="0" smtClean="0"/>
              <a:t>Manual analysis of audit trails though cumbersome is often resorted to because of the difficulty to construct queries to extract complex information from the audit logs. </a:t>
            </a:r>
          </a:p>
          <a:p>
            <a:pPr marL="457200" indent="-457200">
              <a:spcBef>
                <a:spcPts val="1800"/>
              </a:spcBef>
              <a:spcAft>
                <a:spcPts val="1800"/>
              </a:spcAft>
              <a:buFont typeface="Arial" pitchFamily="34" charset="0"/>
              <a:buChar char="•"/>
            </a:pPr>
            <a:r>
              <a:rPr lang="en-US" sz="1600" dirty="0" smtClean="0"/>
              <a:t>There are many tools that help in browsing the audits. </a:t>
            </a:r>
          </a:p>
          <a:p>
            <a:pPr marL="457200" indent="-457200">
              <a:spcBef>
                <a:spcPts val="1800"/>
              </a:spcBef>
              <a:spcAft>
                <a:spcPts val="1800"/>
              </a:spcAft>
              <a:buFont typeface="Arial" pitchFamily="34" charset="0"/>
              <a:buChar char="•"/>
            </a:pPr>
            <a:r>
              <a:rPr lang="en-US" sz="1600" dirty="0" smtClean="0"/>
              <a:t>The major obstacle in developing effective audit analysis tools is the copious amounts of data that logging mechanisms generate</a:t>
            </a:r>
            <a:endParaRPr lang="en-US" sz="16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Approach to design secured applications </a:t>
            </a:r>
            <a:endParaRPr lang="en-US" b="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Custom Application development </a:t>
            </a:r>
            <a:endParaRPr lang="en-US" b="1" dirty="0"/>
          </a:p>
        </p:txBody>
      </p:sp>
      <p:sp>
        <p:nvSpPr>
          <p:cNvPr id="3" name="Content Placeholder 2"/>
          <p:cNvSpPr>
            <a:spLocks noGrp="1"/>
          </p:cNvSpPr>
          <p:nvPr>
            <p:ph idx="1"/>
          </p:nvPr>
        </p:nvSpPr>
        <p:spPr>
          <a:xfrm>
            <a:off x="160338" y="1447800"/>
            <a:ext cx="8821737" cy="4335463"/>
          </a:xfrm>
        </p:spPr>
        <p:txBody>
          <a:bodyPr/>
          <a:lstStyle/>
          <a:p>
            <a:pPr>
              <a:spcBef>
                <a:spcPts val="1200"/>
              </a:spcBef>
              <a:spcAft>
                <a:spcPts val="1200"/>
              </a:spcAft>
            </a:pPr>
            <a:r>
              <a:rPr lang="en-US" sz="1600" dirty="0" smtClean="0"/>
              <a:t>Develop security controls throughout the SLDC.</a:t>
            </a:r>
          </a:p>
          <a:p>
            <a:pPr lvl="2">
              <a:spcBef>
                <a:spcPts val="1200"/>
              </a:spcBef>
              <a:spcAft>
                <a:spcPts val="1200"/>
              </a:spcAft>
            </a:pPr>
            <a:r>
              <a:rPr lang="en-US" sz="1600" dirty="0" smtClean="0"/>
              <a:t>Provide adequate security training to those designing and developing applications (Stakeholders, Project Managers, BA’s, Architects, Coders and testers. )</a:t>
            </a:r>
          </a:p>
          <a:p>
            <a:pPr lvl="2">
              <a:spcBef>
                <a:spcPts val="1200"/>
              </a:spcBef>
              <a:spcAft>
                <a:spcPts val="1200"/>
              </a:spcAft>
            </a:pPr>
            <a:r>
              <a:rPr lang="en-US" sz="1600" dirty="0" smtClean="0"/>
              <a:t>Undertake application security review such as design reviews, code reviews &amp; Penetration Testing at various intervals during the SLDC – not two days before go live.</a:t>
            </a:r>
          </a:p>
          <a:p>
            <a:pPr lvl="2">
              <a:spcBef>
                <a:spcPts val="1200"/>
              </a:spcBef>
              <a:spcAft>
                <a:spcPts val="1200"/>
              </a:spcAft>
            </a:pPr>
            <a:r>
              <a:rPr lang="en-US" sz="1600" dirty="0" smtClean="0"/>
              <a:t>Develop Policies, Standards for Systems Development &amp; Maintenance.</a:t>
            </a:r>
          </a:p>
          <a:p>
            <a:pPr lvl="2">
              <a:spcBef>
                <a:spcPts val="1200"/>
              </a:spcBef>
              <a:spcAft>
                <a:spcPts val="1200"/>
              </a:spcAft>
            </a:pPr>
            <a:r>
              <a:rPr lang="en-US" sz="1600" dirty="0" smtClean="0"/>
              <a:t>Develop Policies and Standards for control of the Development Environment, Source Code and Access Control.</a:t>
            </a:r>
          </a:p>
          <a:p>
            <a:pPr lvl="2">
              <a:spcBef>
                <a:spcPts val="1200"/>
              </a:spcBef>
              <a:spcAft>
                <a:spcPts val="1200"/>
              </a:spcAft>
            </a:pPr>
            <a:r>
              <a:rPr lang="en-US" sz="1600" dirty="0" smtClean="0"/>
              <a:t>Develop reusable SECURE code blocks.</a:t>
            </a:r>
          </a:p>
          <a:p>
            <a:pPr>
              <a:spcBef>
                <a:spcPts val="1200"/>
              </a:spcBef>
              <a:spcAft>
                <a:spcPts val="1200"/>
              </a:spcAft>
            </a:pPr>
            <a:endParaRPr lang="en-US" sz="16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2"/>
          <p:cNvSpPr>
            <a:spLocks noGrp="1" noChangeArrowheads="1"/>
          </p:cNvSpPr>
          <p:nvPr>
            <p:ph type="title" idx="4294967295"/>
          </p:nvPr>
        </p:nvSpPr>
        <p:spPr>
          <a:xfrm>
            <a:off x="109538" y="152400"/>
            <a:ext cx="8805862" cy="755650"/>
          </a:xfrm>
        </p:spPr>
        <p:txBody>
          <a:bodyPr/>
          <a:lstStyle/>
          <a:p>
            <a:r>
              <a:rPr lang="en-US" b="1" dirty="0" smtClean="0"/>
              <a:t>Managing information security in enterprise applications – Holistic approach</a:t>
            </a:r>
            <a:endParaRPr lang="en-GB" b="1" dirty="0" smtClean="0"/>
          </a:p>
        </p:txBody>
      </p:sp>
      <p:grpSp>
        <p:nvGrpSpPr>
          <p:cNvPr id="2" name="Group 3"/>
          <p:cNvGrpSpPr>
            <a:grpSpLocks/>
          </p:cNvGrpSpPr>
          <p:nvPr/>
        </p:nvGrpSpPr>
        <p:grpSpPr bwMode="auto">
          <a:xfrm>
            <a:off x="2133600" y="1617663"/>
            <a:ext cx="4495800" cy="4171950"/>
            <a:chOff x="1344" y="1019"/>
            <a:chExt cx="2832" cy="2628"/>
          </a:xfrm>
        </p:grpSpPr>
        <p:pic>
          <p:nvPicPr>
            <p:cNvPr id="134149" name="Picture 4" descr="circle_arrow"/>
            <p:cNvPicPr>
              <a:picLocks noChangeAspect="1" noChangeArrowheads="1"/>
            </p:cNvPicPr>
            <p:nvPr/>
          </p:nvPicPr>
          <p:blipFill>
            <a:blip r:embed="rId4"/>
            <a:srcRect/>
            <a:stretch>
              <a:fillRect/>
            </a:stretch>
          </p:blipFill>
          <p:spPr bwMode="auto">
            <a:xfrm>
              <a:off x="1344" y="1019"/>
              <a:ext cx="2832" cy="2628"/>
            </a:xfrm>
            <a:prstGeom prst="rect">
              <a:avLst/>
            </a:prstGeom>
            <a:noFill/>
            <a:ln w="9525">
              <a:noFill/>
              <a:miter lim="800000"/>
              <a:headEnd/>
              <a:tailEnd/>
            </a:ln>
          </p:spPr>
        </p:pic>
        <p:graphicFrame>
          <p:nvGraphicFramePr>
            <p:cNvPr id="134150" name="Object 6"/>
            <p:cNvGraphicFramePr>
              <a:graphicFrameLocks noChangeAspect="1"/>
            </p:cNvGraphicFramePr>
            <p:nvPr/>
          </p:nvGraphicFramePr>
          <p:xfrm>
            <a:off x="2112" y="1824"/>
            <a:ext cx="1296" cy="998"/>
          </p:xfrm>
          <a:graphic>
            <a:graphicData uri="http://schemas.openxmlformats.org/presentationml/2006/ole">
              <mc:AlternateContent xmlns:mc="http://schemas.openxmlformats.org/markup-compatibility/2006">
                <mc:Choice xmlns:v="urn:schemas-microsoft-com:vml" Requires="v">
                  <p:oleObj spid="_x0000_s627716" name="Bitmap Image" r:id="rId5" imgW="3753374" imgH="2886478" progId="PBrush">
                    <p:embed/>
                  </p:oleObj>
                </mc:Choice>
                <mc:Fallback>
                  <p:oleObj name="Bitmap Image" r:id="rId5" imgW="3753374" imgH="2886478" progId="PBrush">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12" y="1824"/>
                          <a:ext cx="1296" cy="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4151" name="Rectangle 6"/>
            <p:cNvSpPr>
              <a:spLocks noChangeArrowheads="1"/>
            </p:cNvSpPr>
            <p:nvPr/>
          </p:nvSpPr>
          <p:spPr bwMode="auto">
            <a:xfrm>
              <a:off x="2160" y="1824"/>
              <a:ext cx="1296" cy="1008"/>
            </a:xfrm>
            <a:prstGeom prst="rect">
              <a:avLst/>
            </a:prstGeom>
            <a:solidFill>
              <a:schemeClr val="bg1"/>
            </a:solidFill>
            <a:ln w="3175" algn="ctr">
              <a:noFill/>
              <a:miter lim="800000"/>
              <a:headEnd/>
              <a:tailEnd/>
            </a:ln>
          </p:spPr>
          <p:txBody>
            <a:bodyPr wrap="none" tIns="91440" bIns="91440" anchor="ctr"/>
            <a:lstStyle/>
            <a:p>
              <a:endParaRPr lang="en-US"/>
            </a:p>
          </p:txBody>
        </p:sp>
        <p:sp>
          <p:nvSpPr>
            <p:cNvPr id="1278983" name="_s65543"/>
            <p:cNvSpPr>
              <a:spLocks noChangeArrowheads="1"/>
            </p:cNvSpPr>
            <p:nvPr/>
          </p:nvSpPr>
          <p:spPr bwMode="auto">
            <a:xfrm>
              <a:off x="2016" y="1912"/>
              <a:ext cx="1584" cy="776"/>
            </a:xfrm>
            <a:prstGeom prst="rect">
              <a:avLst/>
            </a:prstGeom>
            <a:noFill/>
            <a:ln w="9525">
              <a:noFill/>
              <a:miter lim="800000"/>
              <a:headEnd/>
              <a:tailEnd/>
            </a:ln>
            <a:effectLst/>
          </p:spPr>
          <p:txBody>
            <a:bodyPr lIns="170078" tIns="85039" rIns="170078" bIns="85039" anchor="ctr">
              <a:spAutoFit/>
            </a:bodyPr>
            <a:lstStyle/>
            <a:p>
              <a:pPr algn="ctr" fontAlgn="auto">
                <a:spcBef>
                  <a:spcPts val="0"/>
                </a:spcBef>
                <a:spcAft>
                  <a:spcPts val="0"/>
                </a:spcAft>
                <a:defRPr/>
              </a:pPr>
              <a:r>
                <a:rPr lang="en-GB" b="1" i="1" dirty="0">
                  <a:solidFill>
                    <a:schemeClr val="tx2"/>
                  </a:solidFill>
                  <a:effectLst>
                    <a:outerShdw blurRad="38100" dist="38100" dir="2700000" algn="tl">
                      <a:srgbClr val="C0C0C0"/>
                    </a:outerShdw>
                  </a:effectLst>
                  <a:latin typeface="+mn-lt"/>
                  <a:cs typeface="+mn-cs"/>
                </a:rPr>
                <a:t>Governance</a:t>
              </a:r>
            </a:p>
            <a:p>
              <a:pPr algn="ctr" fontAlgn="auto">
                <a:spcBef>
                  <a:spcPct val="30000"/>
                </a:spcBef>
                <a:spcAft>
                  <a:spcPts val="0"/>
                </a:spcAft>
                <a:buClr>
                  <a:srgbClr val="C60C30"/>
                </a:buClr>
                <a:buSzPct val="80000"/>
                <a:defRPr/>
              </a:pPr>
              <a:r>
                <a:rPr lang="en-CA" sz="1200" dirty="0">
                  <a:latin typeface="+mn-lt"/>
                  <a:cs typeface="+mn-cs"/>
                </a:rPr>
                <a:t>Security Polices, Guidelines, Standards, Procedures, Metrics created &amp; enforced by organizations</a:t>
              </a:r>
            </a:p>
          </p:txBody>
        </p:sp>
      </p:grpSp>
      <p:sp>
        <p:nvSpPr>
          <p:cNvPr id="1278984" name="_s65542"/>
          <p:cNvSpPr>
            <a:spLocks noChangeArrowheads="1"/>
          </p:cNvSpPr>
          <p:nvPr/>
        </p:nvSpPr>
        <p:spPr bwMode="auto">
          <a:xfrm>
            <a:off x="5943600" y="1219200"/>
            <a:ext cx="2895600" cy="1511300"/>
          </a:xfrm>
          <a:prstGeom prst="rect">
            <a:avLst/>
          </a:prstGeom>
          <a:noFill/>
          <a:ln w="9525">
            <a:noFill/>
            <a:miter lim="800000"/>
            <a:headEnd/>
            <a:tailEnd/>
          </a:ln>
          <a:effectLst/>
        </p:spPr>
        <p:txBody>
          <a:bodyPr lIns="170078" tIns="85039" rIns="170078" bIns="85039" anchor="ctr">
            <a:spAutoFit/>
          </a:bodyPr>
          <a:lstStyle/>
          <a:p>
            <a:pPr algn="ctr" fontAlgn="auto">
              <a:spcBef>
                <a:spcPts val="0"/>
              </a:spcBef>
              <a:spcAft>
                <a:spcPts val="0"/>
              </a:spcAft>
              <a:defRPr/>
            </a:pPr>
            <a:r>
              <a:rPr lang="en-GB" sz="1600" b="1" i="1" dirty="0">
                <a:solidFill>
                  <a:schemeClr val="tx2"/>
                </a:solidFill>
                <a:effectLst>
                  <a:outerShdw blurRad="38100" dist="38100" dir="2700000" algn="tl">
                    <a:srgbClr val="C0C0C0"/>
                  </a:outerShdw>
                </a:effectLst>
                <a:latin typeface="+mn-lt"/>
                <a:cs typeface="+mn-cs"/>
              </a:rPr>
              <a:t>Requirements</a:t>
            </a:r>
          </a:p>
          <a:p>
            <a:pPr algn="ctr" fontAlgn="auto">
              <a:spcBef>
                <a:spcPts val="0"/>
              </a:spcBef>
              <a:spcAft>
                <a:spcPts val="0"/>
              </a:spcAft>
              <a:defRPr/>
            </a:pPr>
            <a:r>
              <a:rPr lang="en-CA" sz="1200" dirty="0">
                <a:latin typeface="+mn-lt"/>
                <a:cs typeface="+mn-cs"/>
              </a:rPr>
              <a:t>Defined according to governance rules for authentication, authorization, non-repudiation, data confidentiality, integrity, accountability, session management, transport security, privacy, etc.</a:t>
            </a:r>
            <a:endParaRPr lang="en-GB" sz="1200" dirty="0">
              <a:latin typeface="+mn-lt"/>
              <a:cs typeface="+mn-cs"/>
            </a:endParaRPr>
          </a:p>
        </p:txBody>
      </p:sp>
      <p:sp>
        <p:nvSpPr>
          <p:cNvPr id="1278985" name="_s65542"/>
          <p:cNvSpPr>
            <a:spLocks noChangeArrowheads="1"/>
          </p:cNvSpPr>
          <p:nvPr/>
        </p:nvSpPr>
        <p:spPr bwMode="auto">
          <a:xfrm>
            <a:off x="6400800" y="3335338"/>
            <a:ext cx="2895600" cy="1556733"/>
          </a:xfrm>
          <a:prstGeom prst="rect">
            <a:avLst/>
          </a:prstGeom>
          <a:noFill/>
          <a:ln w="9525">
            <a:noFill/>
            <a:miter lim="800000"/>
            <a:headEnd/>
            <a:tailEnd/>
          </a:ln>
          <a:effectLst/>
        </p:spPr>
        <p:txBody>
          <a:bodyPr lIns="170078" tIns="85039" rIns="170078" bIns="85039" anchor="ctr">
            <a:spAutoFit/>
          </a:bodyPr>
          <a:lstStyle/>
          <a:p>
            <a:pPr algn="ctr" fontAlgn="auto">
              <a:spcBef>
                <a:spcPts val="0"/>
              </a:spcBef>
              <a:spcAft>
                <a:spcPts val="0"/>
              </a:spcAft>
              <a:defRPr/>
            </a:pPr>
            <a:r>
              <a:rPr lang="en-GB" b="1" i="1">
                <a:solidFill>
                  <a:schemeClr val="tx2"/>
                </a:solidFill>
                <a:effectLst>
                  <a:outerShdw blurRad="38100" dist="38100" dir="2700000" algn="tl">
                    <a:srgbClr val="C0C0C0"/>
                  </a:outerShdw>
                </a:effectLst>
                <a:latin typeface="+mn-lt"/>
                <a:cs typeface="+mn-cs"/>
              </a:rPr>
              <a:t>Design</a:t>
            </a:r>
          </a:p>
          <a:p>
            <a:pPr algn="ctr" fontAlgn="auto">
              <a:spcBef>
                <a:spcPts val="0"/>
              </a:spcBef>
              <a:spcAft>
                <a:spcPts val="0"/>
              </a:spcAft>
              <a:defRPr/>
            </a:pPr>
            <a:r>
              <a:rPr lang="en-CA" sz="1200" dirty="0">
                <a:latin typeface="+mn-lt"/>
                <a:cs typeface="+mn-cs"/>
              </a:rPr>
              <a:t>Design with considerations for network, server, middleware, database and programming platform vulnerabilities, leveraging techniques such as threat modeling, risk analysis, misuse and abuse cases.</a:t>
            </a:r>
            <a:endParaRPr lang="en-GB" sz="1200" dirty="0">
              <a:latin typeface="+mn-lt"/>
              <a:cs typeface="+mn-cs"/>
            </a:endParaRPr>
          </a:p>
        </p:txBody>
      </p:sp>
      <p:sp>
        <p:nvSpPr>
          <p:cNvPr id="1278986" name="_s65543"/>
          <p:cNvSpPr>
            <a:spLocks noChangeArrowheads="1"/>
          </p:cNvSpPr>
          <p:nvPr/>
        </p:nvSpPr>
        <p:spPr bwMode="auto">
          <a:xfrm>
            <a:off x="5791200" y="5334000"/>
            <a:ext cx="2514600" cy="1176338"/>
          </a:xfrm>
          <a:prstGeom prst="rect">
            <a:avLst/>
          </a:prstGeom>
          <a:noFill/>
          <a:ln w="9525">
            <a:noFill/>
            <a:miter lim="800000"/>
            <a:headEnd/>
            <a:tailEnd/>
          </a:ln>
          <a:effectLst/>
        </p:spPr>
        <p:txBody>
          <a:bodyPr lIns="170078" tIns="85039" rIns="170078" bIns="85039" anchor="ctr">
            <a:spAutoFit/>
          </a:bodyPr>
          <a:lstStyle/>
          <a:p>
            <a:pPr algn="ctr" fontAlgn="auto">
              <a:spcBef>
                <a:spcPts val="0"/>
              </a:spcBef>
              <a:spcAft>
                <a:spcPts val="0"/>
              </a:spcAft>
              <a:defRPr/>
            </a:pPr>
            <a:r>
              <a:rPr lang="en-GB" b="1" i="1" dirty="0">
                <a:solidFill>
                  <a:schemeClr val="tx2"/>
                </a:solidFill>
                <a:effectLst>
                  <a:outerShdw blurRad="38100" dist="38100" dir="2700000" algn="tl">
                    <a:srgbClr val="C0C0C0"/>
                  </a:outerShdw>
                </a:effectLst>
                <a:latin typeface="+mn-lt"/>
                <a:cs typeface="+mn-cs"/>
              </a:rPr>
              <a:t>Coding &amp; Unit Test</a:t>
            </a:r>
          </a:p>
          <a:p>
            <a:pPr algn="ctr" fontAlgn="auto">
              <a:spcBef>
                <a:spcPts val="0"/>
              </a:spcBef>
              <a:spcAft>
                <a:spcPts val="0"/>
              </a:spcAft>
              <a:defRPr/>
            </a:pPr>
            <a:r>
              <a:rPr lang="en-CA" sz="1200" dirty="0">
                <a:latin typeface="+mn-lt"/>
                <a:cs typeface="+mn-cs"/>
              </a:rPr>
              <a:t>Follow secure coding guidelines. Perform code review &amp; code scanning to minimize coding vulnerabilities.</a:t>
            </a:r>
          </a:p>
        </p:txBody>
      </p:sp>
      <p:sp>
        <p:nvSpPr>
          <p:cNvPr id="1278987" name="_s65543"/>
          <p:cNvSpPr>
            <a:spLocks noChangeArrowheads="1"/>
          </p:cNvSpPr>
          <p:nvPr/>
        </p:nvSpPr>
        <p:spPr bwMode="auto">
          <a:xfrm>
            <a:off x="76200" y="4953000"/>
            <a:ext cx="2971800" cy="1633538"/>
          </a:xfrm>
          <a:prstGeom prst="rect">
            <a:avLst/>
          </a:prstGeom>
          <a:noFill/>
          <a:ln w="9525">
            <a:noFill/>
            <a:miter lim="800000"/>
            <a:headEnd/>
            <a:tailEnd/>
          </a:ln>
          <a:effectLst/>
        </p:spPr>
        <p:txBody>
          <a:bodyPr lIns="170078" tIns="85039" rIns="170078" bIns="85039" anchor="ctr">
            <a:spAutoFit/>
          </a:bodyPr>
          <a:lstStyle/>
          <a:p>
            <a:pPr algn="ctr" fontAlgn="auto">
              <a:spcBef>
                <a:spcPts val="0"/>
              </a:spcBef>
              <a:spcAft>
                <a:spcPts val="0"/>
              </a:spcAft>
              <a:defRPr/>
            </a:pPr>
            <a:r>
              <a:rPr lang="en-GB" b="1" i="1">
                <a:solidFill>
                  <a:schemeClr val="tx2"/>
                </a:solidFill>
                <a:effectLst>
                  <a:outerShdw blurRad="38100" dist="38100" dir="2700000" algn="tl">
                    <a:srgbClr val="C0C0C0"/>
                  </a:outerShdw>
                </a:effectLst>
                <a:latin typeface="+mn-lt"/>
                <a:cs typeface="+mn-cs"/>
              </a:rPr>
              <a:t>System &amp; Integration Test</a:t>
            </a:r>
          </a:p>
          <a:p>
            <a:pPr algn="ctr" fontAlgn="auto">
              <a:spcBef>
                <a:spcPts val="0"/>
              </a:spcBef>
              <a:spcAft>
                <a:spcPts val="0"/>
              </a:spcAft>
              <a:defRPr/>
            </a:pPr>
            <a:r>
              <a:rPr lang="en-CA" sz="1200" dirty="0">
                <a:latin typeface="+mn-lt"/>
                <a:cs typeface="+mn-cs"/>
              </a:rPr>
              <a:t>Penetration Testing performed during SIT to simulate application abuses and ensure any vulnerabilities uncovered are properly addressed as “security bugs”</a:t>
            </a:r>
            <a:endParaRPr lang="en-GB" sz="1200" dirty="0">
              <a:latin typeface="+mn-lt"/>
              <a:cs typeface="+mn-cs"/>
            </a:endParaRPr>
          </a:p>
        </p:txBody>
      </p:sp>
      <p:sp>
        <p:nvSpPr>
          <p:cNvPr id="1278988" name="_s65543"/>
          <p:cNvSpPr>
            <a:spLocks noChangeArrowheads="1"/>
          </p:cNvSpPr>
          <p:nvPr/>
        </p:nvSpPr>
        <p:spPr bwMode="auto">
          <a:xfrm>
            <a:off x="-76200" y="3368675"/>
            <a:ext cx="2514600" cy="1414463"/>
          </a:xfrm>
          <a:prstGeom prst="rect">
            <a:avLst/>
          </a:prstGeom>
          <a:noFill/>
          <a:ln w="9525">
            <a:noFill/>
            <a:miter lim="800000"/>
            <a:headEnd/>
            <a:tailEnd/>
          </a:ln>
          <a:effectLst/>
        </p:spPr>
        <p:txBody>
          <a:bodyPr lIns="170078" tIns="85039" rIns="170078" bIns="85039" anchor="ctr">
            <a:spAutoFit/>
          </a:bodyPr>
          <a:lstStyle/>
          <a:p>
            <a:pPr algn="ctr" fontAlgn="auto">
              <a:spcBef>
                <a:spcPts val="0"/>
              </a:spcBef>
              <a:spcAft>
                <a:spcPts val="0"/>
              </a:spcAft>
              <a:defRPr/>
            </a:pPr>
            <a:r>
              <a:rPr lang="en-GB" b="1" i="1" dirty="0">
                <a:solidFill>
                  <a:schemeClr val="tx2"/>
                </a:solidFill>
                <a:effectLst>
                  <a:outerShdw blurRad="38100" dist="38100" dir="2700000" algn="tl">
                    <a:srgbClr val="C0C0C0"/>
                  </a:outerShdw>
                </a:effectLst>
                <a:latin typeface="+mn-lt"/>
                <a:cs typeface="+mn-cs"/>
              </a:rPr>
              <a:t>Deployment</a:t>
            </a:r>
          </a:p>
          <a:p>
            <a:pPr algn="ctr" fontAlgn="auto">
              <a:spcBef>
                <a:spcPct val="30000"/>
              </a:spcBef>
              <a:spcAft>
                <a:spcPts val="0"/>
              </a:spcAft>
              <a:buClr>
                <a:srgbClr val="C60C30"/>
              </a:buClr>
              <a:buSzPct val="80000"/>
              <a:defRPr/>
            </a:pPr>
            <a:r>
              <a:rPr lang="en-CA" sz="1200" dirty="0">
                <a:latin typeface="+mn-lt"/>
                <a:cs typeface="+mn-cs"/>
              </a:rPr>
              <a:t>Application should be tuned and hardened at all layers of the platform stack to minimize infrastructure software </a:t>
            </a:r>
            <a:r>
              <a:rPr lang="en-CA" sz="1200" dirty="0" err="1">
                <a:latin typeface="+mn-lt"/>
                <a:cs typeface="+mn-cs"/>
              </a:rPr>
              <a:t>misconfiguration</a:t>
            </a:r>
            <a:r>
              <a:rPr lang="en-CA" sz="1200" dirty="0">
                <a:latin typeface="+mn-lt"/>
                <a:cs typeface="+mn-cs"/>
              </a:rPr>
              <a:t> vulnerabilities.</a:t>
            </a:r>
          </a:p>
        </p:txBody>
      </p:sp>
      <p:sp>
        <p:nvSpPr>
          <p:cNvPr id="1278990" name="_s65543"/>
          <p:cNvSpPr>
            <a:spLocks noChangeArrowheads="1"/>
          </p:cNvSpPr>
          <p:nvPr/>
        </p:nvSpPr>
        <p:spPr bwMode="auto">
          <a:xfrm>
            <a:off x="76200" y="990600"/>
            <a:ext cx="2667000" cy="2036865"/>
          </a:xfrm>
          <a:prstGeom prst="rect">
            <a:avLst/>
          </a:prstGeom>
          <a:noFill/>
          <a:ln w="9525">
            <a:noFill/>
            <a:miter lim="800000"/>
            <a:headEnd/>
            <a:tailEnd/>
          </a:ln>
          <a:effectLst/>
        </p:spPr>
        <p:txBody>
          <a:bodyPr lIns="170078" tIns="85039" rIns="170078" bIns="85039" anchor="ctr">
            <a:spAutoFit/>
          </a:bodyPr>
          <a:lstStyle/>
          <a:p>
            <a:pPr algn="ctr" fontAlgn="auto">
              <a:spcBef>
                <a:spcPts val="0"/>
              </a:spcBef>
              <a:spcAft>
                <a:spcPts val="0"/>
              </a:spcAft>
              <a:defRPr/>
            </a:pPr>
            <a:r>
              <a:rPr lang="en-GB" b="1" i="1" dirty="0">
                <a:solidFill>
                  <a:schemeClr val="tx2"/>
                </a:solidFill>
                <a:effectLst>
                  <a:outerShdw blurRad="38100" dist="38100" dir="2700000" algn="tl">
                    <a:srgbClr val="C0C0C0"/>
                  </a:outerShdw>
                </a:effectLst>
                <a:latin typeface="+mn-lt"/>
                <a:cs typeface="+mn-cs"/>
              </a:rPr>
              <a:t>Operate/Maintain</a:t>
            </a:r>
          </a:p>
          <a:p>
            <a:pPr algn="ctr" fontAlgn="auto">
              <a:spcBef>
                <a:spcPct val="30000"/>
              </a:spcBef>
              <a:spcAft>
                <a:spcPts val="0"/>
              </a:spcAft>
              <a:buClr>
                <a:srgbClr val="C60C30"/>
              </a:buClr>
              <a:buSzPct val="80000"/>
              <a:defRPr/>
            </a:pPr>
            <a:r>
              <a:rPr lang="en-CA" sz="1200" dirty="0">
                <a:latin typeface="+mn-lt"/>
                <a:cs typeface="+mn-cs"/>
              </a:rPr>
              <a:t>Vulnerability scanning regularly performed during the application maintenance phase on both </a:t>
            </a:r>
            <a:r>
              <a:rPr lang="en-CA" sz="1200" dirty="0" smtClean="0">
                <a:latin typeface="+mn-lt"/>
                <a:cs typeface="+mn-cs"/>
              </a:rPr>
              <a:t>the </a:t>
            </a:r>
            <a:r>
              <a:rPr lang="en-CA" sz="1200" dirty="0" smtClean="0"/>
              <a:t>application and infrastructure to ensure no new security risks have been introduced and that the level of security is still intact</a:t>
            </a:r>
          </a:p>
          <a:p>
            <a:pPr algn="ctr" fontAlgn="auto">
              <a:spcBef>
                <a:spcPct val="30000"/>
              </a:spcBef>
              <a:spcAft>
                <a:spcPts val="0"/>
              </a:spcAft>
              <a:buClr>
                <a:srgbClr val="C60C30"/>
              </a:buClr>
              <a:buSzPct val="80000"/>
              <a:defRPr/>
            </a:pPr>
            <a:endParaRPr lang="en-CA" sz="1200" dirty="0">
              <a:latin typeface="+mn-lt"/>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78984"/>
                                        </p:tgtEl>
                                        <p:attrNameLst>
                                          <p:attrName>style.visibility</p:attrName>
                                        </p:attrNameLst>
                                      </p:cBhvr>
                                      <p:to>
                                        <p:strVal val="visible"/>
                                      </p:to>
                                    </p:set>
                                    <p:animEffect transition="in" filter="fade">
                                      <p:cBhvr>
                                        <p:cTn id="12" dur="500"/>
                                        <p:tgtEl>
                                          <p:spTgt spid="127898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78985"/>
                                        </p:tgtEl>
                                        <p:attrNameLst>
                                          <p:attrName>style.visibility</p:attrName>
                                        </p:attrNameLst>
                                      </p:cBhvr>
                                      <p:to>
                                        <p:strVal val="visible"/>
                                      </p:to>
                                    </p:set>
                                    <p:animEffect transition="in" filter="fade">
                                      <p:cBhvr>
                                        <p:cTn id="17" dur="500"/>
                                        <p:tgtEl>
                                          <p:spTgt spid="127898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78986"/>
                                        </p:tgtEl>
                                        <p:attrNameLst>
                                          <p:attrName>style.visibility</p:attrName>
                                        </p:attrNameLst>
                                      </p:cBhvr>
                                      <p:to>
                                        <p:strVal val="visible"/>
                                      </p:to>
                                    </p:set>
                                    <p:animEffect transition="in" filter="fade">
                                      <p:cBhvr>
                                        <p:cTn id="22" dur="500"/>
                                        <p:tgtEl>
                                          <p:spTgt spid="127898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78987"/>
                                        </p:tgtEl>
                                        <p:attrNameLst>
                                          <p:attrName>style.visibility</p:attrName>
                                        </p:attrNameLst>
                                      </p:cBhvr>
                                      <p:to>
                                        <p:strVal val="visible"/>
                                      </p:to>
                                    </p:set>
                                    <p:animEffect transition="in" filter="fade">
                                      <p:cBhvr>
                                        <p:cTn id="27" dur="500"/>
                                        <p:tgtEl>
                                          <p:spTgt spid="127898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78988"/>
                                        </p:tgtEl>
                                        <p:attrNameLst>
                                          <p:attrName>style.visibility</p:attrName>
                                        </p:attrNameLst>
                                      </p:cBhvr>
                                      <p:to>
                                        <p:strVal val="visible"/>
                                      </p:to>
                                    </p:set>
                                    <p:animEffect transition="in" filter="fade">
                                      <p:cBhvr>
                                        <p:cTn id="32" dur="500"/>
                                        <p:tgtEl>
                                          <p:spTgt spid="127898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78990"/>
                                        </p:tgtEl>
                                        <p:attrNameLst>
                                          <p:attrName>style.visibility</p:attrName>
                                        </p:attrNameLst>
                                      </p:cBhvr>
                                      <p:to>
                                        <p:strVal val="visible"/>
                                      </p:to>
                                    </p:set>
                                    <p:animEffect transition="in" filter="fade">
                                      <p:cBhvr>
                                        <p:cTn id="37" dur="500"/>
                                        <p:tgtEl>
                                          <p:spTgt spid="1278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8984" grpId="0"/>
      <p:bldP spid="1278985" grpId="0" autoUpdateAnimBg="0"/>
      <p:bldP spid="1278986" grpId="0"/>
      <p:bldP spid="1278987" grpId="0"/>
      <p:bldP spid="1278988" grpId="0"/>
      <p:bldP spid="127899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04800"/>
            <a:ext cx="8805862" cy="755650"/>
          </a:xfrm>
        </p:spPr>
        <p:txBody>
          <a:bodyPr/>
          <a:lstStyle/>
          <a:p>
            <a:r>
              <a:rPr lang="en-US" dirty="0" smtClean="0"/>
              <a:t>Illustrative business functions in government  sector…..</a:t>
            </a:r>
            <a:endParaRPr lang="en-US" dirty="0"/>
          </a:p>
        </p:txBody>
      </p:sp>
      <p:sp>
        <p:nvSpPr>
          <p:cNvPr id="4" name="Rectangle 3"/>
          <p:cNvSpPr/>
          <p:nvPr/>
        </p:nvSpPr>
        <p:spPr bwMode="auto">
          <a:xfrm>
            <a:off x="708025" y="2133600"/>
            <a:ext cx="685800" cy="1524000"/>
          </a:xfrm>
          <a:prstGeom prst="rect">
            <a:avLst/>
          </a:prstGeom>
          <a:solidFill>
            <a:schemeClr val="accent6">
              <a:lumMod val="75000"/>
            </a:schemeClr>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bg1"/>
                </a:solidFill>
                <a:effectLst/>
                <a:latin typeface="Arial" pitchFamily="34" charset="0"/>
                <a:cs typeface="Arial" pitchFamily="34" charset="0"/>
              </a:rPr>
              <a:t>Core</a:t>
            </a:r>
          </a:p>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bg1"/>
                </a:solidFill>
                <a:effectLst/>
                <a:latin typeface="Arial" pitchFamily="34" charset="0"/>
                <a:cs typeface="Arial" pitchFamily="34" charset="0"/>
              </a:rPr>
              <a:t> Functions</a:t>
            </a:r>
          </a:p>
        </p:txBody>
      </p:sp>
      <p:sp>
        <p:nvSpPr>
          <p:cNvPr id="5" name="Rectangle 4"/>
          <p:cNvSpPr/>
          <p:nvPr/>
        </p:nvSpPr>
        <p:spPr bwMode="auto">
          <a:xfrm>
            <a:off x="1698625" y="2133600"/>
            <a:ext cx="6629400" cy="1524000"/>
          </a:xfrm>
          <a:prstGeom prst="rect">
            <a:avLst/>
          </a:prstGeom>
          <a:solidFill>
            <a:schemeClr val="accent6">
              <a:lumMod val="75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pitchFamily="34" charset="0"/>
              <a:cs typeface="Arial" pitchFamily="34" charset="0"/>
            </a:endParaRPr>
          </a:p>
        </p:txBody>
      </p:sp>
      <p:sp>
        <p:nvSpPr>
          <p:cNvPr id="6" name="Rectangle 5"/>
          <p:cNvSpPr/>
          <p:nvPr/>
        </p:nvSpPr>
        <p:spPr bwMode="auto">
          <a:xfrm>
            <a:off x="1698625" y="2133600"/>
            <a:ext cx="914400" cy="15240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folHlink"/>
                </a:solidFill>
                <a:effectLst/>
                <a:latin typeface="Arial" pitchFamily="34" charset="0"/>
                <a:cs typeface="Arial" pitchFamily="34" charset="0"/>
              </a:rPr>
              <a:t>Revenue</a:t>
            </a:r>
            <a:r>
              <a:rPr kumimoji="0" lang="en-US" sz="1800" b="0" i="0" u="none" strike="noStrike" cap="none" normalizeH="0" dirty="0" smtClean="0">
                <a:ln>
                  <a:noFill/>
                </a:ln>
                <a:solidFill>
                  <a:schemeClr val="folHlink"/>
                </a:solidFill>
                <a:effectLst/>
                <a:latin typeface="Arial" pitchFamily="34" charset="0"/>
                <a:cs typeface="Arial" pitchFamily="34" charset="0"/>
              </a:rPr>
              <a:t> tax </a:t>
            </a:r>
          </a:p>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dirty="0" smtClean="0">
                <a:ln>
                  <a:noFill/>
                </a:ln>
                <a:solidFill>
                  <a:schemeClr val="folHlink"/>
                </a:solidFill>
                <a:effectLst/>
                <a:latin typeface="Arial" pitchFamily="34" charset="0"/>
                <a:cs typeface="Arial" pitchFamily="34" charset="0"/>
              </a:rPr>
              <a:t>administration </a:t>
            </a:r>
            <a:endParaRPr kumimoji="0" lang="en-US" sz="1800" b="0" i="0" u="none" strike="noStrike" cap="none" normalizeH="0" baseline="0" dirty="0" smtClean="0">
              <a:ln>
                <a:noFill/>
              </a:ln>
              <a:solidFill>
                <a:schemeClr val="folHlink"/>
              </a:solidFill>
              <a:effectLst/>
              <a:latin typeface="Arial" pitchFamily="34" charset="0"/>
              <a:cs typeface="Arial" pitchFamily="34" charset="0"/>
            </a:endParaRPr>
          </a:p>
        </p:txBody>
      </p:sp>
      <p:sp>
        <p:nvSpPr>
          <p:cNvPr id="10" name="Rectangle 9"/>
          <p:cNvSpPr/>
          <p:nvPr/>
        </p:nvSpPr>
        <p:spPr bwMode="auto">
          <a:xfrm>
            <a:off x="2994025" y="2133600"/>
            <a:ext cx="914400" cy="15240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folHlink"/>
                </a:solidFill>
                <a:effectLst/>
                <a:latin typeface="Arial" pitchFamily="34" charset="0"/>
                <a:cs typeface="Arial" pitchFamily="34" charset="0"/>
              </a:rPr>
              <a:t>Licensing </a:t>
            </a:r>
          </a:p>
        </p:txBody>
      </p:sp>
      <p:sp>
        <p:nvSpPr>
          <p:cNvPr id="11" name="Rectangle 10"/>
          <p:cNvSpPr/>
          <p:nvPr/>
        </p:nvSpPr>
        <p:spPr bwMode="auto">
          <a:xfrm>
            <a:off x="4365625" y="2133600"/>
            <a:ext cx="914400" cy="15240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folHlink"/>
                </a:solidFill>
                <a:effectLst/>
                <a:latin typeface="Arial" pitchFamily="34" charset="0"/>
                <a:cs typeface="Arial" pitchFamily="34" charset="0"/>
              </a:rPr>
              <a:t>Issuance of </a:t>
            </a:r>
          </a:p>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folHlink"/>
                </a:solidFill>
                <a:effectLst/>
                <a:latin typeface="Arial" pitchFamily="34" charset="0"/>
                <a:cs typeface="Arial" pitchFamily="34" charset="0"/>
              </a:rPr>
              <a:t>Certificate</a:t>
            </a:r>
          </a:p>
        </p:txBody>
      </p:sp>
      <p:sp>
        <p:nvSpPr>
          <p:cNvPr id="12" name="Rectangle 11"/>
          <p:cNvSpPr/>
          <p:nvPr/>
        </p:nvSpPr>
        <p:spPr bwMode="auto">
          <a:xfrm>
            <a:off x="5737225" y="2133600"/>
            <a:ext cx="914400" cy="15240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folHlink"/>
                </a:solidFill>
                <a:effectLst/>
                <a:latin typeface="Arial" pitchFamily="34" charset="0"/>
                <a:cs typeface="Arial" pitchFamily="34" charset="0"/>
              </a:rPr>
              <a:t>Security &amp; </a:t>
            </a:r>
          </a:p>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folHlink"/>
                </a:solidFill>
                <a:effectLst/>
                <a:latin typeface="Arial" pitchFamily="34" charset="0"/>
                <a:cs typeface="Arial" pitchFamily="34" charset="0"/>
              </a:rPr>
              <a:t>Surveillance</a:t>
            </a:r>
          </a:p>
        </p:txBody>
      </p:sp>
      <p:sp>
        <p:nvSpPr>
          <p:cNvPr id="13" name="Rectangle 12"/>
          <p:cNvSpPr/>
          <p:nvPr/>
        </p:nvSpPr>
        <p:spPr bwMode="auto">
          <a:xfrm>
            <a:off x="7032625" y="2133600"/>
            <a:ext cx="914400" cy="15240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lang="en-US" dirty="0" smtClean="0">
                <a:solidFill>
                  <a:schemeClr val="folHlink"/>
                </a:solidFill>
                <a:latin typeface="Arial" pitchFamily="34" charset="0"/>
                <a:cs typeface="Arial" pitchFamily="34" charset="0"/>
              </a:rPr>
              <a:t>E</a:t>
            </a:r>
            <a:r>
              <a:rPr kumimoji="0" lang="en-US" sz="1800" b="0" i="0" u="none" strike="noStrike" cap="none" normalizeH="0" baseline="0" dirty="0" smtClean="0">
                <a:ln>
                  <a:noFill/>
                </a:ln>
                <a:solidFill>
                  <a:schemeClr val="folHlink"/>
                </a:solidFill>
                <a:effectLst/>
                <a:latin typeface="Arial" pitchFamily="34" charset="0"/>
                <a:cs typeface="Arial" pitchFamily="34" charset="0"/>
              </a:rPr>
              <a:t>ducation</a:t>
            </a:r>
          </a:p>
        </p:txBody>
      </p:sp>
      <p:sp>
        <p:nvSpPr>
          <p:cNvPr id="14" name="Rectangle 13"/>
          <p:cNvSpPr/>
          <p:nvPr/>
        </p:nvSpPr>
        <p:spPr bwMode="auto">
          <a:xfrm>
            <a:off x="708025" y="3970421"/>
            <a:ext cx="685800" cy="1363579"/>
          </a:xfrm>
          <a:prstGeom prst="rect">
            <a:avLst/>
          </a:prstGeom>
          <a:solidFill>
            <a:schemeClr val="tx1">
              <a:lumMod val="75000"/>
            </a:schemeClr>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bg1"/>
                </a:solidFill>
                <a:effectLst/>
                <a:latin typeface="Arial" pitchFamily="34" charset="0"/>
                <a:cs typeface="Arial" pitchFamily="34" charset="0"/>
              </a:rPr>
              <a:t>Support</a:t>
            </a:r>
          </a:p>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bg1"/>
                </a:solidFill>
                <a:effectLst/>
                <a:latin typeface="Arial" pitchFamily="34" charset="0"/>
                <a:cs typeface="Arial" pitchFamily="34" charset="0"/>
              </a:rPr>
              <a:t> Functions</a:t>
            </a:r>
          </a:p>
        </p:txBody>
      </p:sp>
      <p:sp>
        <p:nvSpPr>
          <p:cNvPr id="17" name="Rectangle 16"/>
          <p:cNvSpPr/>
          <p:nvPr/>
        </p:nvSpPr>
        <p:spPr bwMode="auto">
          <a:xfrm>
            <a:off x="1698625" y="3970421"/>
            <a:ext cx="6629400" cy="1363579"/>
          </a:xfrm>
          <a:prstGeom prst="rect">
            <a:avLst/>
          </a:prstGeom>
          <a:solidFill>
            <a:schemeClr val="tx1">
              <a:lumMod val="75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pitchFamily="34" charset="0"/>
              <a:cs typeface="Arial" pitchFamily="34" charset="0"/>
            </a:endParaRPr>
          </a:p>
        </p:txBody>
      </p:sp>
      <p:sp>
        <p:nvSpPr>
          <p:cNvPr id="18" name="Rectangle 17"/>
          <p:cNvSpPr/>
          <p:nvPr/>
        </p:nvSpPr>
        <p:spPr bwMode="auto">
          <a:xfrm>
            <a:off x="1698625" y="3970421"/>
            <a:ext cx="914400" cy="1363579"/>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ctr" anchorCtr="0" compatLnSpc="1">
            <a:prstTxWarp prst="textNoShape">
              <a:avLst/>
            </a:prstTxWarp>
          </a:bodyPr>
          <a:lstStyle/>
          <a:p>
            <a:pPr algn="ctr">
              <a:buSzPct val="90000"/>
            </a:pPr>
            <a:r>
              <a:rPr lang="en-US" dirty="0" smtClean="0">
                <a:solidFill>
                  <a:schemeClr val="folHlink"/>
                </a:solidFill>
                <a:latin typeface="Arial" pitchFamily="34" charset="0"/>
                <a:cs typeface="Arial" pitchFamily="34" charset="0"/>
              </a:rPr>
              <a:t>Human </a:t>
            </a:r>
          </a:p>
          <a:p>
            <a:pPr algn="ctr">
              <a:buSzPct val="90000"/>
            </a:pPr>
            <a:r>
              <a:rPr kumimoji="0" lang="en-US" sz="1800" b="0" i="0" u="none" strike="noStrike" cap="none" normalizeH="0" baseline="0" dirty="0" smtClean="0">
                <a:ln>
                  <a:noFill/>
                </a:ln>
                <a:solidFill>
                  <a:schemeClr val="folHlink"/>
                </a:solidFill>
                <a:effectLst/>
                <a:latin typeface="Arial" pitchFamily="34" charset="0"/>
                <a:cs typeface="Arial" pitchFamily="34" charset="0"/>
              </a:rPr>
              <a:t>Resource</a:t>
            </a:r>
          </a:p>
        </p:txBody>
      </p:sp>
      <p:sp>
        <p:nvSpPr>
          <p:cNvPr id="19" name="Rectangle 18"/>
          <p:cNvSpPr/>
          <p:nvPr/>
        </p:nvSpPr>
        <p:spPr bwMode="auto">
          <a:xfrm>
            <a:off x="2994025" y="3970421"/>
            <a:ext cx="914400" cy="1363579"/>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folHlink"/>
                </a:solidFill>
                <a:effectLst/>
                <a:latin typeface="Arial" pitchFamily="34" charset="0"/>
                <a:cs typeface="Arial" pitchFamily="34" charset="0"/>
              </a:rPr>
              <a:t>Finance </a:t>
            </a:r>
          </a:p>
          <a:p>
            <a:pPr marL="0" marR="0" indent="0" algn="ctr" defTabSz="914400" rtl="0" eaLnBrk="1" fontAlgn="base" latinLnBrk="0" hangingPunct="1">
              <a:lnSpc>
                <a:spcPct val="100000"/>
              </a:lnSpc>
              <a:spcBef>
                <a:spcPct val="0"/>
              </a:spcBef>
              <a:spcAft>
                <a:spcPct val="0"/>
              </a:spcAft>
              <a:buClrTx/>
              <a:buSzPct val="90000"/>
              <a:buFontTx/>
              <a:buNone/>
              <a:tabLst/>
            </a:pPr>
            <a:r>
              <a:rPr lang="en-US" dirty="0" smtClean="0">
                <a:solidFill>
                  <a:schemeClr val="folHlink"/>
                </a:solidFill>
                <a:latin typeface="Arial" pitchFamily="34" charset="0"/>
                <a:cs typeface="Arial" pitchFamily="34" charset="0"/>
              </a:rPr>
              <a:t>	</a:t>
            </a:r>
            <a:endParaRPr kumimoji="0" lang="en-US" sz="1800" b="0" i="0" u="none" strike="noStrike" cap="none" normalizeH="0" baseline="0" dirty="0" smtClean="0">
              <a:ln>
                <a:noFill/>
              </a:ln>
              <a:solidFill>
                <a:schemeClr val="folHlink"/>
              </a:solidFill>
              <a:effectLst/>
              <a:latin typeface="Arial" pitchFamily="34" charset="0"/>
              <a:cs typeface="Arial" pitchFamily="34" charset="0"/>
            </a:endParaRPr>
          </a:p>
        </p:txBody>
      </p:sp>
      <p:sp>
        <p:nvSpPr>
          <p:cNvPr id="20" name="Rectangle 19"/>
          <p:cNvSpPr/>
          <p:nvPr/>
        </p:nvSpPr>
        <p:spPr bwMode="auto">
          <a:xfrm>
            <a:off x="4365625" y="3970421"/>
            <a:ext cx="914400" cy="1363579"/>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1600" b="0" i="0" u="none" strike="noStrike" cap="none" normalizeH="0" baseline="0" dirty="0" smtClean="0">
                <a:ln>
                  <a:noFill/>
                </a:ln>
                <a:solidFill>
                  <a:schemeClr val="folHlink"/>
                </a:solidFill>
                <a:effectLst/>
                <a:latin typeface="Arial" pitchFamily="34" charset="0"/>
                <a:cs typeface="Arial" pitchFamily="34" charset="0"/>
              </a:rPr>
              <a:t> Procurement </a:t>
            </a:r>
          </a:p>
        </p:txBody>
      </p:sp>
      <p:sp>
        <p:nvSpPr>
          <p:cNvPr id="21" name="Rectangle 20"/>
          <p:cNvSpPr/>
          <p:nvPr/>
        </p:nvSpPr>
        <p:spPr bwMode="auto">
          <a:xfrm>
            <a:off x="5737225" y="3970421"/>
            <a:ext cx="914400" cy="1363579"/>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vert270" wrap="non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folHlink"/>
                </a:solidFill>
                <a:effectLst/>
                <a:latin typeface="Arial" pitchFamily="34" charset="0"/>
                <a:cs typeface="Arial" pitchFamily="34" charset="0"/>
              </a:rPr>
              <a:t>Asset </a:t>
            </a:r>
          </a:p>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folHlink"/>
                </a:solidFill>
                <a:effectLst/>
                <a:latin typeface="Arial" pitchFamily="34" charset="0"/>
                <a:cs typeface="Arial" pitchFamily="34" charset="0"/>
              </a:rPr>
              <a:t>&amp; Inventory</a:t>
            </a:r>
          </a:p>
        </p:txBody>
      </p:sp>
      <p:sp>
        <p:nvSpPr>
          <p:cNvPr id="22" name="Rectangle 21"/>
          <p:cNvSpPr/>
          <p:nvPr/>
        </p:nvSpPr>
        <p:spPr bwMode="auto">
          <a:xfrm>
            <a:off x="7032625" y="3970421"/>
            <a:ext cx="914400" cy="1363579"/>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1800" b="0" i="0" u="none" strike="noStrike" cap="none" normalizeH="0" baseline="0" smtClean="0">
              <a:ln>
                <a:noFill/>
              </a:ln>
              <a:solidFill>
                <a:schemeClr val="folHlink"/>
              </a:solidFill>
              <a:effectLst/>
              <a:latin typeface="Arial" pitchFamily="34" charset="0"/>
              <a:cs typeface="Arial" pitchFamily="34" charset="0"/>
            </a:endParaRPr>
          </a:p>
        </p:txBody>
      </p:sp>
      <p:sp>
        <p:nvSpPr>
          <p:cNvPr id="23" name="Rectangle 22"/>
          <p:cNvSpPr/>
          <p:nvPr/>
        </p:nvSpPr>
        <p:spPr bwMode="auto">
          <a:xfrm>
            <a:off x="708025" y="5562600"/>
            <a:ext cx="7620000" cy="4572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1" i="0" u="none" strike="noStrike" cap="none" normalizeH="0" baseline="0" dirty="0" smtClean="0">
                <a:ln>
                  <a:noFill/>
                </a:ln>
                <a:solidFill>
                  <a:schemeClr val="bg1"/>
                </a:solidFill>
                <a:effectLst/>
                <a:latin typeface="Arial" pitchFamily="34" charset="0"/>
                <a:cs typeface="Arial" pitchFamily="34" charset="0"/>
              </a:rPr>
              <a:t>Act</a:t>
            </a:r>
            <a:r>
              <a:rPr kumimoji="0" lang="en-US" sz="1800" b="1" i="0" u="none" strike="noStrike" cap="none" normalizeH="0" dirty="0" smtClean="0">
                <a:ln>
                  <a:noFill/>
                </a:ln>
                <a:solidFill>
                  <a:schemeClr val="bg1"/>
                </a:solidFill>
                <a:effectLst/>
                <a:latin typeface="Arial" pitchFamily="34" charset="0"/>
                <a:cs typeface="Arial" pitchFamily="34" charset="0"/>
              </a:rPr>
              <a:t>  / Legislation / Regulation</a:t>
            </a:r>
            <a:endParaRPr kumimoji="0" lang="en-US" sz="1800" b="1" i="0" u="none" strike="noStrike" cap="none" normalizeH="0" baseline="0" dirty="0" smtClean="0">
              <a:ln>
                <a:noFill/>
              </a:ln>
              <a:solidFill>
                <a:schemeClr val="bg1"/>
              </a:solidFill>
              <a:effectLst/>
              <a:latin typeface="Arial" pitchFamily="34" charset="0"/>
              <a:cs typeface="Arial" pitchFamily="34" charset="0"/>
            </a:endParaRPr>
          </a:p>
        </p:txBody>
      </p:sp>
      <p:sp>
        <p:nvSpPr>
          <p:cNvPr id="26" name="Rectangle 25"/>
          <p:cNvSpPr/>
          <p:nvPr/>
        </p:nvSpPr>
        <p:spPr bwMode="auto">
          <a:xfrm>
            <a:off x="1698625" y="1676400"/>
            <a:ext cx="3200400" cy="381000"/>
          </a:xfrm>
          <a:prstGeom prst="rect">
            <a:avLst/>
          </a:prstGeom>
          <a:solidFill>
            <a:schemeClr val="tx1">
              <a:lumMod val="75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bg1"/>
                </a:solidFill>
                <a:effectLst/>
                <a:latin typeface="Arial" pitchFamily="34" charset="0"/>
                <a:cs typeface="Arial" pitchFamily="34" charset="0"/>
              </a:rPr>
              <a:t>Citizens</a:t>
            </a:r>
            <a:r>
              <a:rPr kumimoji="0" lang="en-US" sz="1800" b="0" i="0" u="none" strike="noStrike" cap="none" normalizeH="0" dirty="0" smtClean="0">
                <a:ln>
                  <a:noFill/>
                </a:ln>
                <a:solidFill>
                  <a:schemeClr val="bg1"/>
                </a:solidFill>
                <a:effectLst/>
                <a:latin typeface="Arial" pitchFamily="34" charset="0"/>
                <a:cs typeface="Arial" pitchFamily="34" charset="0"/>
              </a:rPr>
              <a:t> 	</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
        <p:nvSpPr>
          <p:cNvPr id="28" name="Rectangle 27"/>
          <p:cNvSpPr/>
          <p:nvPr/>
        </p:nvSpPr>
        <p:spPr bwMode="auto">
          <a:xfrm>
            <a:off x="5203825" y="1676400"/>
            <a:ext cx="3048000" cy="381000"/>
          </a:xfrm>
          <a:prstGeom prst="rect">
            <a:avLst/>
          </a:prstGeom>
          <a:solidFill>
            <a:schemeClr val="tx1">
              <a:lumMod val="75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bg1"/>
                </a:solidFill>
                <a:effectLst/>
                <a:latin typeface="Arial" pitchFamily="34" charset="0"/>
                <a:cs typeface="Arial" pitchFamily="34" charset="0"/>
              </a:rPr>
              <a:t>Business</a:t>
            </a:r>
          </a:p>
        </p:txBody>
      </p:sp>
      <p:sp>
        <p:nvSpPr>
          <p:cNvPr id="29" name="Rectangle 28"/>
          <p:cNvSpPr/>
          <p:nvPr/>
        </p:nvSpPr>
        <p:spPr bwMode="auto">
          <a:xfrm>
            <a:off x="2308225" y="1143000"/>
            <a:ext cx="1828800" cy="3810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1800" b="0" i="0" u="none" strike="noStrike" cap="none" normalizeH="0" baseline="0" dirty="0" smtClean="0">
                <a:ln>
                  <a:noFill/>
                </a:ln>
                <a:solidFill>
                  <a:schemeClr val="bg1"/>
                </a:solidFill>
                <a:effectLst/>
                <a:latin typeface="Arial" pitchFamily="34" charset="0"/>
                <a:cs typeface="Arial" pitchFamily="34" charset="0"/>
              </a:rPr>
              <a:t>Govt</a:t>
            </a:r>
            <a:r>
              <a:rPr kumimoji="0" lang="en-US" sz="1800" b="0" i="0" u="none" strike="noStrike" cap="none" normalizeH="0" baseline="0" dirty="0" smtClean="0">
                <a:ln>
                  <a:noFill/>
                </a:ln>
                <a:solidFill>
                  <a:schemeClr val="folHlink"/>
                </a:solidFill>
                <a:effectLst/>
                <a:latin typeface="Arial" pitchFamily="34" charset="0"/>
                <a:cs typeface="Arial" pitchFamily="34" charset="0"/>
              </a:rPr>
              <a:t>.</a:t>
            </a:r>
            <a:r>
              <a:rPr kumimoji="0" lang="en-US" sz="1800" b="0" i="0" u="none" strike="noStrike" cap="none" normalizeH="0" dirty="0" smtClean="0">
                <a:ln>
                  <a:noFill/>
                </a:ln>
                <a:solidFill>
                  <a:schemeClr val="folHlink"/>
                </a:solidFill>
                <a:effectLst/>
                <a:latin typeface="Arial" pitchFamily="34" charset="0"/>
                <a:cs typeface="Arial" pitchFamily="34" charset="0"/>
              </a:rPr>
              <a:t> </a:t>
            </a:r>
            <a:r>
              <a:rPr kumimoji="0" lang="en-US" sz="1800" b="0" i="0" u="none" strike="noStrike" cap="none" normalizeH="0" dirty="0" smtClean="0">
                <a:ln>
                  <a:noFill/>
                </a:ln>
                <a:solidFill>
                  <a:schemeClr val="bg1"/>
                </a:solidFill>
                <a:effectLst/>
                <a:latin typeface="Arial" pitchFamily="34" charset="0"/>
                <a:cs typeface="Arial" pitchFamily="34" charset="0"/>
              </a:rPr>
              <a:t>employees</a:t>
            </a:r>
            <a:endParaRPr kumimoji="0" lang="en-US" sz="1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800" decel="100000"/>
                                        <p:tgtEl>
                                          <p:spTgt spid="23"/>
                                        </p:tgtEl>
                                      </p:cBhvr>
                                    </p:animEffect>
                                    <p:anim calcmode="lin" valueType="num">
                                      <p:cBhvr>
                                        <p:cTn id="8" dur="800" decel="100000" fill="hold"/>
                                        <p:tgtEl>
                                          <p:spTgt spid="23"/>
                                        </p:tgtEl>
                                        <p:attrNameLst>
                                          <p:attrName>style.rotation</p:attrName>
                                        </p:attrNameLst>
                                      </p:cBhvr>
                                      <p:tavLst>
                                        <p:tav tm="0">
                                          <p:val>
                                            <p:fltVal val="-90"/>
                                          </p:val>
                                        </p:tav>
                                        <p:tav tm="100000">
                                          <p:val>
                                            <p:fltVal val="0"/>
                                          </p:val>
                                        </p:tav>
                                      </p:tavLst>
                                    </p:anim>
                                    <p:anim calcmode="lin" valueType="num">
                                      <p:cBhvr>
                                        <p:cTn id="9" dur="800" decel="100000" fill="hold"/>
                                        <p:tgtEl>
                                          <p:spTgt spid="23"/>
                                        </p:tgtEl>
                                        <p:attrNameLst>
                                          <p:attrName>ppt_x</p:attrName>
                                        </p:attrNameLst>
                                      </p:cBhvr>
                                      <p:tavLst>
                                        <p:tav tm="0">
                                          <p:val>
                                            <p:strVal val="#ppt_x+0.4"/>
                                          </p:val>
                                        </p:tav>
                                        <p:tav tm="100000">
                                          <p:val>
                                            <p:strVal val="#ppt_x-0.05"/>
                                          </p:val>
                                        </p:tav>
                                      </p:tavLst>
                                    </p:anim>
                                    <p:anim calcmode="lin" valueType="num">
                                      <p:cBhvr>
                                        <p:cTn id="10" dur="800" decel="100000" fill="hold"/>
                                        <p:tgtEl>
                                          <p:spTgt spid="2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3"/>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17"/>
                                        </p:tgtEl>
                                        <p:attrNameLst>
                                          <p:attrName>style.visibility</p:attrName>
                                        </p:attrNameLst>
                                      </p:cBhvr>
                                      <p:to>
                                        <p:strVal val="visible"/>
                                      </p:to>
                                    </p:set>
                                    <p:anim calcmode="lin" valueType="num">
                                      <p:cBhvr>
                                        <p:cTn id="23" dur="1000" fill="hold"/>
                                        <p:tgtEl>
                                          <p:spTgt spid="17"/>
                                        </p:tgtEl>
                                        <p:attrNameLst>
                                          <p:attrName>ppt_w</p:attrName>
                                        </p:attrNameLst>
                                      </p:cBhvr>
                                      <p:tavLst>
                                        <p:tav tm="0">
                                          <p:val>
                                            <p:fltVal val="0"/>
                                          </p:val>
                                        </p:tav>
                                        <p:tav tm="100000">
                                          <p:val>
                                            <p:strVal val="#ppt_w"/>
                                          </p:val>
                                        </p:tav>
                                      </p:tavLst>
                                    </p:anim>
                                    <p:anim calcmode="lin" valueType="num">
                                      <p:cBhvr>
                                        <p:cTn id="24" dur="1000" fill="hold"/>
                                        <p:tgtEl>
                                          <p:spTgt spid="17"/>
                                        </p:tgtEl>
                                        <p:attrNameLst>
                                          <p:attrName>ppt_h</p:attrName>
                                        </p:attrNameLst>
                                      </p:cBhvr>
                                      <p:tavLst>
                                        <p:tav tm="0">
                                          <p:val>
                                            <p:fltVal val="0"/>
                                          </p:val>
                                        </p:tav>
                                        <p:tav tm="100000">
                                          <p:val>
                                            <p:strVal val="#ppt_h"/>
                                          </p:val>
                                        </p:tav>
                                      </p:tavLst>
                                    </p:anim>
                                    <p:anim calcmode="lin" valueType="num">
                                      <p:cBhvr>
                                        <p:cTn id="25" dur="1000" fill="hold"/>
                                        <p:tgtEl>
                                          <p:spTgt spid="17"/>
                                        </p:tgtEl>
                                        <p:attrNameLst>
                                          <p:attrName>style.rotation</p:attrName>
                                        </p:attrNameLst>
                                      </p:cBhvr>
                                      <p:tavLst>
                                        <p:tav tm="0">
                                          <p:val>
                                            <p:fltVal val="90"/>
                                          </p:val>
                                        </p:tav>
                                        <p:tav tm="100000">
                                          <p:val>
                                            <p:fltVal val="0"/>
                                          </p:val>
                                        </p:tav>
                                      </p:tavLst>
                                    </p:anim>
                                    <p:animEffect transition="in" filter="fade">
                                      <p:cBhvr>
                                        <p:cTn id="26" dur="1000"/>
                                        <p:tgtEl>
                                          <p:spTgt spid="17"/>
                                        </p:tgtEl>
                                      </p:cBhvr>
                                    </p:animEffect>
                                  </p:childTnLst>
                                </p:cTn>
                              </p:par>
                              <p:par>
                                <p:cTn id="27" presetID="31" presetClass="entr" presetSubtype="0" fill="hold" grpId="0" nodeType="withEffect">
                                  <p:stCondLst>
                                    <p:cond delay="0"/>
                                  </p:stCondLst>
                                  <p:iterate type="lt">
                                    <p:tmPct val="5000"/>
                                  </p:iterate>
                                  <p:childTnLst>
                                    <p:set>
                                      <p:cBhvr>
                                        <p:cTn id="28" dur="1" fill="hold">
                                          <p:stCondLst>
                                            <p:cond delay="0"/>
                                          </p:stCondLst>
                                        </p:cTn>
                                        <p:tgtEl>
                                          <p:spTgt spid="18"/>
                                        </p:tgtEl>
                                        <p:attrNameLst>
                                          <p:attrName>style.visibility</p:attrName>
                                        </p:attrNameLst>
                                      </p:cBhvr>
                                      <p:to>
                                        <p:strVal val="visible"/>
                                      </p:to>
                                    </p:set>
                                    <p:anim calcmode="lin" valueType="num">
                                      <p:cBhvr>
                                        <p:cTn id="29" dur="1000" fill="hold"/>
                                        <p:tgtEl>
                                          <p:spTgt spid="18"/>
                                        </p:tgtEl>
                                        <p:attrNameLst>
                                          <p:attrName>ppt_w</p:attrName>
                                        </p:attrNameLst>
                                      </p:cBhvr>
                                      <p:tavLst>
                                        <p:tav tm="0">
                                          <p:val>
                                            <p:fltVal val="0"/>
                                          </p:val>
                                        </p:tav>
                                        <p:tav tm="100000">
                                          <p:val>
                                            <p:strVal val="#ppt_w"/>
                                          </p:val>
                                        </p:tav>
                                      </p:tavLst>
                                    </p:anim>
                                    <p:anim calcmode="lin" valueType="num">
                                      <p:cBhvr>
                                        <p:cTn id="30" dur="1000" fill="hold"/>
                                        <p:tgtEl>
                                          <p:spTgt spid="18"/>
                                        </p:tgtEl>
                                        <p:attrNameLst>
                                          <p:attrName>ppt_h</p:attrName>
                                        </p:attrNameLst>
                                      </p:cBhvr>
                                      <p:tavLst>
                                        <p:tav tm="0">
                                          <p:val>
                                            <p:fltVal val="0"/>
                                          </p:val>
                                        </p:tav>
                                        <p:tav tm="100000">
                                          <p:val>
                                            <p:strVal val="#ppt_h"/>
                                          </p:val>
                                        </p:tav>
                                      </p:tavLst>
                                    </p:anim>
                                    <p:anim calcmode="lin" valueType="num">
                                      <p:cBhvr>
                                        <p:cTn id="31" dur="1000" fill="hold"/>
                                        <p:tgtEl>
                                          <p:spTgt spid="18"/>
                                        </p:tgtEl>
                                        <p:attrNameLst>
                                          <p:attrName>style.rotation</p:attrName>
                                        </p:attrNameLst>
                                      </p:cBhvr>
                                      <p:tavLst>
                                        <p:tav tm="0">
                                          <p:val>
                                            <p:fltVal val="90"/>
                                          </p:val>
                                        </p:tav>
                                        <p:tav tm="100000">
                                          <p:val>
                                            <p:fltVal val="0"/>
                                          </p:val>
                                        </p:tav>
                                      </p:tavLst>
                                    </p:anim>
                                    <p:animEffect transition="in" filter="fade">
                                      <p:cBhvr>
                                        <p:cTn id="32" dur="1000"/>
                                        <p:tgtEl>
                                          <p:spTgt spid="18"/>
                                        </p:tgtEl>
                                      </p:cBhvr>
                                    </p:animEffect>
                                  </p:childTnLst>
                                </p:cTn>
                              </p:par>
                              <p:par>
                                <p:cTn id="33" presetID="31" presetClass="entr" presetSubtype="0" fill="hold" grpId="0" nodeType="withEffect">
                                  <p:stCondLst>
                                    <p:cond delay="0"/>
                                  </p:stCondLst>
                                  <p:iterate type="lt">
                                    <p:tmPct val="5000"/>
                                  </p:iterate>
                                  <p:childTnLst>
                                    <p:set>
                                      <p:cBhvr>
                                        <p:cTn id="34" dur="1" fill="hold">
                                          <p:stCondLst>
                                            <p:cond delay="0"/>
                                          </p:stCondLst>
                                        </p:cTn>
                                        <p:tgtEl>
                                          <p:spTgt spid="19"/>
                                        </p:tgtEl>
                                        <p:attrNameLst>
                                          <p:attrName>style.visibility</p:attrName>
                                        </p:attrNameLst>
                                      </p:cBhvr>
                                      <p:to>
                                        <p:strVal val="visible"/>
                                      </p:to>
                                    </p:set>
                                    <p:anim calcmode="lin" valueType="num">
                                      <p:cBhvr>
                                        <p:cTn id="35" dur="1000" fill="hold"/>
                                        <p:tgtEl>
                                          <p:spTgt spid="19"/>
                                        </p:tgtEl>
                                        <p:attrNameLst>
                                          <p:attrName>ppt_w</p:attrName>
                                        </p:attrNameLst>
                                      </p:cBhvr>
                                      <p:tavLst>
                                        <p:tav tm="0">
                                          <p:val>
                                            <p:fltVal val="0"/>
                                          </p:val>
                                        </p:tav>
                                        <p:tav tm="100000">
                                          <p:val>
                                            <p:strVal val="#ppt_w"/>
                                          </p:val>
                                        </p:tav>
                                      </p:tavLst>
                                    </p:anim>
                                    <p:anim calcmode="lin" valueType="num">
                                      <p:cBhvr>
                                        <p:cTn id="36" dur="1000" fill="hold"/>
                                        <p:tgtEl>
                                          <p:spTgt spid="19"/>
                                        </p:tgtEl>
                                        <p:attrNameLst>
                                          <p:attrName>ppt_h</p:attrName>
                                        </p:attrNameLst>
                                      </p:cBhvr>
                                      <p:tavLst>
                                        <p:tav tm="0">
                                          <p:val>
                                            <p:fltVal val="0"/>
                                          </p:val>
                                        </p:tav>
                                        <p:tav tm="100000">
                                          <p:val>
                                            <p:strVal val="#ppt_h"/>
                                          </p:val>
                                        </p:tav>
                                      </p:tavLst>
                                    </p:anim>
                                    <p:anim calcmode="lin" valueType="num">
                                      <p:cBhvr>
                                        <p:cTn id="37" dur="1000" fill="hold"/>
                                        <p:tgtEl>
                                          <p:spTgt spid="19"/>
                                        </p:tgtEl>
                                        <p:attrNameLst>
                                          <p:attrName>style.rotation</p:attrName>
                                        </p:attrNameLst>
                                      </p:cBhvr>
                                      <p:tavLst>
                                        <p:tav tm="0">
                                          <p:val>
                                            <p:fltVal val="90"/>
                                          </p:val>
                                        </p:tav>
                                        <p:tav tm="100000">
                                          <p:val>
                                            <p:fltVal val="0"/>
                                          </p:val>
                                        </p:tav>
                                      </p:tavLst>
                                    </p:anim>
                                    <p:animEffect transition="in" filter="fade">
                                      <p:cBhvr>
                                        <p:cTn id="38" dur="1000"/>
                                        <p:tgtEl>
                                          <p:spTgt spid="19"/>
                                        </p:tgtEl>
                                      </p:cBhvr>
                                    </p:animEffect>
                                  </p:childTnLst>
                                </p:cTn>
                              </p:par>
                              <p:par>
                                <p:cTn id="39" presetID="31" presetClass="entr" presetSubtype="0" fill="hold" grpId="0" nodeType="withEffect">
                                  <p:stCondLst>
                                    <p:cond delay="0"/>
                                  </p:stCondLst>
                                  <p:iterate type="lt">
                                    <p:tmPct val="5000"/>
                                  </p:iterate>
                                  <p:childTnLst>
                                    <p:set>
                                      <p:cBhvr>
                                        <p:cTn id="40" dur="1" fill="hold">
                                          <p:stCondLst>
                                            <p:cond delay="0"/>
                                          </p:stCondLst>
                                        </p:cTn>
                                        <p:tgtEl>
                                          <p:spTgt spid="20"/>
                                        </p:tgtEl>
                                        <p:attrNameLst>
                                          <p:attrName>style.visibility</p:attrName>
                                        </p:attrNameLst>
                                      </p:cBhvr>
                                      <p:to>
                                        <p:strVal val="visible"/>
                                      </p:to>
                                    </p:set>
                                    <p:anim calcmode="lin" valueType="num">
                                      <p:cBhvr>
                                        <p:cTn id="41" dur="1000" fill="hold"/>
                                        <p:tgtEl>
                                          <p:spTgt spid="20"/>
                                        </p:tgtEl>
                                        <p:attrNameLst>
                                          <p:attrName>ppt_w</p:attrName>
                                        </p:attrNameLst>
                                      </p:cBhvr>
                                      <p:tavLst>
                                        <p:tav tm="0">
                                          <p:val>
                                            <p:fltVal val="0"/>
                                          </p:val>
                                        </p:tav>
                                        <p:tav tm="100000">
                                          <p:val>
                                            <p:strVal val="#ppt_w"/>
                                          </p:val>
                                        </p:tav>
                                      </p:tavLst>
                                    </p:anim>
                                    <p:anim calcmode="lin" valueType="num">
                                      <p:cBhvr>
                                        <p:cTn id="42" dur="1000" fill="hold"/>
                                        <p:tgtEl>
                                          <p:spTgt spid="20"/>
                                        </p:tgtEl>
                                        <p:attrNameLst>
                                          <p:attrName>ppt_h</p:attrName>
                                        </p:attrNameLst>
                                      </p:cBhvr>
                                      <p:tavLst>
                                        <p:tav tm="0">
                                          <p:val>
                                            <p:fltVal val="0"/>
                                          </p:val>
                                        </p:tav>
                                        <p:tav tm="100000">
                                          <p:val>
                                            <p:strVal val="#ppt_h"/>
                                          </p:val>
                                        </p:tav>
                                      </p:tavLst>
                                    </p:anim>
                                    <p:anim calcmode="lin" valueType="num">
                                      <p:cBhvr>
                                        <p:cTn id="43" dur="1000" fill="hold"/>
                                        <p:tgtEl>
                                          <p:spTgt spid="20"/>
                                        </p:tgtEl>
                                        <p:attrNameLst>
                                          <p:attrName>style.rotation</p:attrName>
                                        </p:attrNameLst>
                                      </p:cBhvr>
                                      <p:tavLst>
                                        <p:tav tm="0">
                                          <p:val>
                                            <p:fltVal val="90"/>
                                          </p:val>
                                        </p:tav>
                                        <p:tav tm="100000">
                                          <p:val>
                                            <p:fltVal val="0"/>
                                          </p:val>
                                        </p:tav>
                                      </p:tavLst>
                                    </p:anim>
                                    <p:animEffect transition="in" filter="fade">
                                      <p:cBhvr>
                                        <p:cTn id="44" dur="1000"/>
                                        <p:tgtEl>
                                          <p:spTgt spid="20"/>
                                        </p:tgtEl>
                                      </p:cBhvr>
                                    </p:animEffect>
                                  </p:childTnLst>
                                </p:cTn>
                              </p:par>
                              <p:par>
                                <p:cTn id="45" presetID="31" presetClass="entr" presetSubtype="0" fill="hold" grpId="0" nodeType="withEffect">
                                  <p:stCondLst>
                                    <p:cond delay="0"/>
                                  </p:stCondLst>
                                  <p:iterate type="lt">
                                    <p:tmPct val="5000"/>
                                  </p:iterate>
                                  <p:childTnLst>
                                    <p:set>
                                      <p:cBhvr>
                                        <p:cTn id="46" dur="1" fill="hold">
                                          <p:stCondLst>
                                            <p:cond delay="0"/>
                                          </p:stCondLst>
                                        </p:cTn>
                                        <p:tgtEl>
                                          <p:spTgt spid="21"/>
                                        </p:tgtEl>
                                        <p:attrNameLst>
                                          <p:attrName>style.visibility</p:attrName>
                                        </p:attrNameLst>
                                      </p:cBhvr>
                                      <p:to>
                                        <p:strVal val="visible"/>
                                      </p:to>
                                    </p:set>
                                    <p:anim calcmode="lin" valueType="num">
                                      <p:cBhvr>
                                        <p:cTn id="47" dur="1000" fill="hold"/>
                                        <p:tgtEl>
                                          <p:spTgt spid="21"/>
                                        </p:tgtEl>
                                        <p:attrNameLst>
                                          <p:attrName>ppt_w</p:attrName>
                                        </p:attrNameLst>
                                      </p:cBhvr>
                                      <p:tavLst>
                                        <p:tav tm="0">
                                          <p:val>
                                            <p:fltVal val="0"/>
                                          </p:val>
                                        </p:tav>
                                        <p:tav tm="100000">
                                          <p:val>
                                            <p:strVal val="#ppt_w"/>
                                          </p:val>
                                        </p:tav>
                                      </p:tavLst>
                                    </p:anim>
                                    <p:anim calcmode="lin" valueType="num">
                                      <p:cBhvr>
                                        <p:cTn id="48" dur="1000" fill="hold"/>
                                        <p:tgtEl>
                                          <p:spTgt spid="21"/>
                                        </p:tgtEl>
                                        <p:attrNameLst>
                                          <p:attrName>ppt_h</p:attrName>
                                        </p:attrNameLst>
                                      </p:cBhvr>
                                      <p:tavLst>
                                        <p:tav tm="0">
                                          <p:val>
                                            <p:fltVal val="0"/>
                                          </p:val>
                                        </p:tav>
                                        <p:tav tm="100000">
                                          <p:val>
                                            <p:strVal val="#ppt_h"/>
                                          </p:val>
                                        </p:tav>
                                      </p:tavLst>
                                    </p:anim>
                                    <p:anim calcmode="lin" valueType="num">
                                      <p:cBhvr>
                                        <p:cTn id="49" dur="1000" fill="hold"/>
                                        <p:tgtEl>
                                          <p:spTgt spid="21"/>
                                        </p:tgtEl>
                                        <p:attrNameLst>
                                          <p:attrName>style.rotation</p:attrName>
                                        </p:attrNameLst>
                                      </p:cBhvr>
                                      <p:tavLst>
                                        <p:tav tm="0">
                                          <p:val>
                                            <p:fltVal val="90"/>
                                          </p:val>
                                        </p:tav>
                                        <p:tav tm="100000">
                                          <p:val>
                                            <p:fltVal val="0"/>
                                          </p:val>
                                        </p:tav>
                                      </p:tavLst>
                                    </p:anim>
                                    <p:animEffect transition="in" filter="fade">
                                      <p:cBhvr>
                                        <p:cTn id="50" dur="1000"/>
                                        <p:tgtEl>
                                          <p:spTgt spid="21"/>
                                        </p:tgtEl>
                                      </p:cBhvr>
                                    </p:animEffect>
                                  </p:childTnLst>
                                </p:cTn>
                              </p:par>
                              <p:par>
                                <p:cTn id="51" presetID="31" presetClass="entr" presetSubtype="0" fill="hold" grpId="0" nodeType="withEffect">
                                  <p:stCondLst>
                                    <p:cond delay="0"/>
                                  </p:stCondLst>
                                  <p:iterate type="lt">
                                    <p:tmPct val="5000"/>
                                  </p:iterate>
                                  <p:childTnLst>
                                    <p:set>
                                      <p:cBhvr>
                                        <p:cTn id="52" dur="1" fill="hold">
                                          <p:stCondLst>
                                            <p:cond delay="0"/>
                                          </p:stCondLst>
                                        </p:cTn>
                                        <p:tgtEl>
                                          <p:spTgt spid="22"/>
                                        </p:tgtEl>
                                        <p:attrNameLst>
                                          <p:attrName>style.visibility</p:attrName>
                                        </p:attrNameLst>
                                      </p:cBhvr>
                                      <p:to>
                                        <p:strVal val="visible"/>
                                      </p:to>
                                    </p:set>
                                    <p:anim calcmode="lin" valueType="num">
                                      <p:cBhvr>
                                        <p:cTn id="53" dur="1000" fill="hold"/>
                                        <p:tgtEl>
                                          <p:spTgt spid="22"/>
                                        </p:tgtEl>
                                        <p:attrNameLst>
                                          <p:attrName>ppt_w</p:attrName>
                                        </p:attrNameLst>
                                      </p:cBhvr>
                                      <p:tavLst>
                                        <p:tav tm="0">
                                          <p:val>
                                            <p:fltVal val="0"/>
                                          </p:val>
                                        </p:tav>
                                        <p:tav tm="100000">
                                          <p:val>
                                            <p:strVal val="#ppt_w"/>
                                          </p:val>
                                        </p:tav>
                                      </p:tavLst>
                                    </p:anim>
                                    <p:anim calcmode="lin" valueType="num">
                                      <p:cBhvr>
                                        <p:cTn id="54" dur="1000" fill="hold"/>
                                        <p:tgtEl>
                                          <p:spTgt spid="22"/>
                                        </p:tgtEl>
                                        <p:attrNameLst>
                                          <p:attrName>ppt_h</p:attrName>
                                        </p:attrNameLst>
                                      </p:cBhvr>
                                      <p:tavLst>
                                        <p:tav tm="0">
                                          <p:val>
                                            <p:fltVal val="0"/>
                                          </p:val>
                                        </p:tav>
                                        <p:tav tm="100000">
                                          <p:val>
                                            <p:strVal val="#ppt_h"/>
                                          </p:val>
                                        </p:tav>
                                      </p:tavLst>
                                    </p:anim>
                                    <p:anim calcmode="lin" valueType="num">
                                      <p:cBhvr>
                                        <p:cTn id="55" dur="1000" fill="hold"/>
                                        <p:tgtEl>
                                          <p:spTgt spid="22"/>
                                        </p:tgtEl>
                                        <p:attrNameLst>
                                          <p:attrName>style.rotation</p:attrName>
                                        </p:attrNameLst>
                                      </p:cBhvr>
                                      <p:tavLst>
                                        <p:tav tm="0">
                                          <p:val>
                                            <p:fltVal val="90"/>
                                          </p:val>
                                        </p:tav>
                                        <p:tav tm="100000">
                                          <p:val>
                                            <p:fltVal val="0"/>
                                          </p:val>
                                        </p:tav>
                                      </p:tavLst>
                                    </p:anim>
                                    <p:animEffect transition="in" filter="fade">
                                      <p:cBhvr>
                                        <p:cTn id="56" dur="1000"/>
                                        <p:tgtEl>
                                          <p:spTgt spid="22"/>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ppt_x"/>
                                          </p:val>
                                        </p:tav>
                                        <p:tav tm="100000">
                                          <p:val>
                                            <p:strVal val="#ppt_x"/>
                                          </p:val>
                                        </p:tav>
                                      </p:tavLst>
                                    </p:anim>
                                    <p:anim calcmode="lin" valueType="num">
                                      <p:cBhvr additive="base">
                                        <p:cTn id="6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1" presetClass="entr" presetSubtype="0" fill="hold" grpId="0" nodeType="clickEffect">
                                  <p:stCondLst>
                                    <p:cond delay="0"/>
                                  </p:stCondLst>
                                  <p:iterate type="lt">
                                    <p:tmPct val="5000"/>
                                  </p:iterate>
                                  <p:childTnLst>
                                    <p:set>
                                      <p:cBhvr>
                                        <p:cTn id="66" dur="1" fill="hold">
                                          <p:stCondLst>
                                            <p:cond delay="0"/>
                                          </p:stCondLst>
                                        </p:cTn>
                                        <p:tgtEl>
                                          <p:spTgt spid="5"/>
                                        </p:tgtEl>
                                        <p:attrNameLst>
                                          <p:attrName>style.visibility</p:attrName>
                                        </p:attrNameLst>
                                      </p:cBhvr>
                                      <p:to>
                                        <p:strVal val="visible"/>
                                      </p:to>
                                    </p:set>
                                    <p:anim calcmode="lin" valueType="num">
                                      <p:cBhvr>
                                        <p:cTn id="67" dur="1000" fill="hold"/>
                                        <p:tgtEl>
                                          <p:spTgt spid="5"/>
                                        </p:tgtEl>
                                        <p:attrNameLst>
                                          <p:attrName>ppt_w</p:attrName>
                                        </p:attrNameLst>
                                      </p:cBhvr>
                                      <p:tavLst>
                                        <p:tav tm="0">
                                          <p:val>
                                            <p:fltVal val="0"/>
                                          </p:val>
                                        </p:tav>
                                        <p:tav tm="100000">
                                          <p:val>
                                            <p:strVal val="#ppt_w"/>
                                          </p:val>
                                        </p:tav>
                                      </p:tavLst>
                                    </p:anim>
                                    <p:anim calcmode="lin" valueType="num">
                                      <p:cBhvr>
                                        <p:cTn id="68" dur="1000" fill="hold"/>
                                        <p:tgtEl>
                                          <p:spTgt spid="5"/>
                                        </p:tgtEl>
                                        <p:attrNameLst>
                                          <p:attrName>ppt_h</p:attrName>
                                        </p:attrNameLst>
                                      </p:cBhvr>
                                      <p:tavLst>
                                        <p:tav tm="0">
                                          <p:val>
                                            <p:fltVal val="0"/>
                                          </p:val>
                                        </p:tav>
                                        <p:tav tm="100000">
                                          <p:val>
                                            <p:strVal val="#ppt_h"/>
                                          </p:val>
                                        </p:tav>
                                      </p:tavLst>
                                    </p:anim>
                                    <p:anim calcmode="lin" valueType="num">
                                      <p:cBhvr>
                                        <p:cTn id="69" dur="1000" fill="hold"/>
                                        <p:tgtEl>
                                          <p:spTgt spid="5"/>
                                        </p:tgtEl>
                                        <p:attrNameLst>
                                          <p:attrName>style.rotation</p:attrName>
                                        </p:attrNameLst>
                                      </p:cBhvr>
                                      <p:tavLst>
                                        <p:tav tm="0">
                                          <p:val>
                                            <p:fltVal val="90"/>
                                          </p:val>
                                        </p:tav>
                                        <p:tav tm="100000">
                                          <p:val>
                                            <p:fltVal val="0"/>
                                          </p:val>
                                        </p:tav>
                                      </p:tavLst>
                                    </p:anim>
                                    <p:animEffect transition="in" filter="fade">
                                      <p:cBhvr>
                                        <p:cTn id="70" dur="1000"/>
                                        <p:tgtEl>
                                          <p:spTgt spid="5"/>
                                        </p:tgtEl>
                                      </p:cBhvr>
                                    </p:animEffect>
                                  </p:childTnLst>
                                </p:cTn>
                              </p:par>
                              <p:par>
                                <p:cTn id="71" presetID="31" presetClass="entr" presetSubtype="0" fill="hold" grpId="0" nodeType="withEffect">
                                  <p:stCondLst>
                                    <p:cond delay="0"/>
                                  </p:stCondLst>
                                  <p:iterate type="lt">
                                    <p:tmPct val="5000"/>
                                  </p:iterate>
                                  <p:childTnLst>
                                    <p:set>
                                      <p:cBhvr>
                                        <p:cTn id="72" dur="1" fill="hold">
                                          <p:stCondLst>
                                            <p:cond delay="0"/>
                                          </p:stCondLst>
                                        </p:cTn>
                                        <p:tgtEl>
                                          <p:spTgt spid="6"/>
                                        </p:tgtEl>
                                        <p:attrNameLst>
                                          <p:attrName>style.visibility</p:attrName>
                                        </p:attrNameLst>
                                      </p:cBhvr>
                                      <p:to>
                                        <p:strVal val="visible"/>
                                      </p:to>
                                    </p:set>
                                    <p:anim calcmode="lin" valueType="num">
                                      <p:cBhvr>
                                        <p:cTn id="73" dur="1000" fill="hold"/>
                                        <p:tgtEl>
                                          <p:spTgt spid="6"/>
                                        </p:tgtEl>
                                        <p:attrNameLst>
                                          <p:attrName>ppt_w</p:attrName>
                                        </p:attrNameLst>
                                      </p:cBhvr>
                                      <p:tavLst>
                                        <p:tav tm="0">
                                          <p:val>
                                            <p:fltVal val="0"/>
                                          </p:val>
                                        </p:tav>
                                        <p:tav tm="100000">
                                          <p:val>
                                            <p:strVal val="#ppt_w"/>
                                          </p:val>
                                        </p:tav>
                                      </p:tavLst>
                                    </p:anim>
                                    <p:anim calcmode="lin" valueType="num">
                                      <p:cBhvr>
                                        <p:cTn id="74" dur="1000" fill="hold"/>
                                        <p:tgtEl>
                                          <p:spTgt spid="6"/>
                                        </p:tgtEl>
                                        <p:attrNameLst>
                                          <p:attrName>ppt_h</p:attrName>
                                        </p:attrNameLst>
                                      </p:cBhvr>
                                      <p:tavLst>
                                        <p:tav tm="0">
                                          <p:val>
                                            <p:fltVal val="0"/>
                                          </p:val>
                                        </p:tav>
                                        <p:tav tm="100000">
                                          <p:val>
                                            <p:strVal val="#ppt_h"/>
                                          </p:val>
                                        </p:tav>
                                      </p:tavLst>
                                    </p:anim>
                                    <p:anim calcmode="lin" valueType="num">
                                      <p:cBhvr>
                                        <p:cTn id="75" dur="1000" fill="hold"/>
                                        <p:tgtEl>
                                          <p:spTgt spid="6"/>
                                        </p:tgtEl>
                                        <p:attrNameLst>
                                          <p:attrName>style.rotation</p:attrName>
                                        </p:attrNameLst>
                                      </p:cBhvr>
                                      <p:tavLst>
                                        <p:tav tm="0">
                                          <p:val>
                                            <p:fltVal val="90"/>
                                          </p:val>
                                        </p:tav>
                                        <p:tav tm="100000">
                                          <p:val>
                                            <p:fltVal val="0"/>
                                          </p:val>
                                        </p:tav>
                                      </p:tavLst>
                                    </p:anim>
                                    <p:animEffect transition="in" filter="fade">
                                      <p:cBhvr>
                                        <p:cTn id="76" dur="1000"/>
                                        <p:tgtEl>
                                          <p:spTgt spid="6"/>
                                        </p:tgtEl>
                                      </p:cBhvr>
                                    </p:animEffect>
                                  </p:childTnLst>
                                </p:cTn>
                              </p:par>
                              <p:par>
                                <p:cTn id="77" presetID="31" presetClass="entr" presetSubtype="0" fill="hold" grpId="0" nodeType="withEffect">
                                  <p:stCondLst>
                                    <p:cond delay="0"/>
                                  </p:stCondLst>
                                  <p:iterate type="lt">
                                    <p:tmPct val="5000"/>
                                  </p:iterate>
                                  <p:childTnLst>
                                    <p:set>
                                      <p:cBhvr>
                                        <p:cTn id="78" dur="1" fill="hold">
                                          <p:stCondLst>
                                            <p:cond delay="0"/>
                                          </p:stCondLst>
                                        </p:cTn>
                                        <p:tgtEl>
                                          <p:spTgt spid="10"/>
                                        </p:tgtEl>
                                        <p:attrNameLst>
                                          <p:attrName>style.visibility</p:attrName>
                                        </p:attrNameLst>
                                      </p:cBhvr>
                                      <p:to>
                                        <p:strVal val="visible"/>
                                      </p:to>
                                    </p:set>
                                    <p:anim calcmode="lin" valueType="num">
                                      <p:cBhvr>
                                        <p:cTn id="79" dur="1000" fill="hold"/>
                                        <p:tgtEl>
                                          <p:spTgt spid="10"/>
                                        </p:tgtEl>
                                        <p:attrNameLst>
                                          <p:attrName>ppt_w</p:attrName>
                                        </p:attrNameLst>
                                      </p:cBhvr>
                                      <p:tavLst>
                                        <p:tav tm="0">
                                          <p:val>
                                            <p:fltVal val="0"/>
                                          </p:val>
                                        </p:tav>
                                        <p:tav tm="100000">
                                          <p:val>
                                            <p:strVal val="#ppt_w"/>
                                          </p:val>
                                        </p:tav>
                                      </p:tavLst>
                                    </p:anim>
                                    <p:anim calcmode="lin" valueType="num">
                                      <p:cBhvr>
                                        <p:cTn id="80" dur="1000" fill="hold"/>
                                        <p:tgtEl>
                                          <p:spTgt spid="10"/>
                                        </p:tgtEl>
                                        <p:attrNameLst>
                                          <p:attrName>ppt_h</p:attrName>
                                        </p:attrNameLst>
                                      </p:cBhvr>
                                      <p:tavLst>
                                        <p:tav tm="0">
                                          <p:val>
                                            <p:fltVal val="0"/>
                                          </p:val>
                                        </p:tav>
                                        <p:tav tm="100000">
                                          <p:val>
                                            <p:strVal val="#ppt_h"/>
                                          </p:val>
                                        </p:tav>
                                      </p:tavLst>
                                    </p:anim>
                                    <p:anim calcmode="lin" valueType="num">
                                      <p:cBhvr>
                                        <p:cTn id="81" dur="1000" fill="hold"/>
                                        <p:tgtEl>
                                          <p:spTgt spid="10"/>
                                        </p:tgtEl>
                                        <p:attrNameLst>
                                          <p:attrName>style.rotation</p:attrName>
                                        </p:attrNameLst>
                                      </p:cBhvr>
                                      <p:tavLst>
                                        <p:tav tm="0">
                                          <p:val>
                                            <p:fltVal val="90"/>
                                          </p:val>
                                        </p:tav>
                                        <p:tav tm="100000">
                                          <p:val>
                                            <p:fltVal val="0"/>
                                          </p:val>
                                        </p:tav>
                                      </p:tavLst>
                                    </p:anim>
                                    <p:animEffect transition="in" filter="fade">
                                      <p:cBhvr>
                                        <p:cTn id="82" dur="1000"/>
                                        <p:tgtEl>
                                          <p:spTgt spid="10"/>
                                        </p:tgtEl>
                                      </p:cBhvr>
                                    </p:animEffect>
                                  </p:childTnLst>
                                </p:cTn>
                              </p:par>
                              <p:par>
                                <p:cTn id="83" presetID="31" presetClass="entr" presetSubtype="0" fill="hold" grpId="0" nodeType="withEffect">
                                  <p:stCondLst>
                                    <p:cond delay="0"/>
                                  </p:stCondLst>
                                  <p:iterate type="lt">
                                    <p:tmPct val="5000"/>
                                  </p:iterate>
                                  <p:childTnLst>
                                    <p:set>
                                      <p:cBhvr>
                                        <p:cTn id="84" dur="1" fill="hold">
                                          <p:stCondLst>
                                            <p:cond delay="0"/>
                                          </p:stCondLst>
                                        </p:cTn>
                                        <p:tgtEl>
                                          <p:spTgt spid="11"/>
                                        </p:tgtEl>
                                        <p:attrNameLst>
                                          <p:attrName>style.visibility</p:attrName>
                                        </p:attrNameLst>
                                      </p:cBhvr>
                                      <p:to>
                                        <p:strVal val="visible"/>
                                      </p:to>
                                    </p:set>
                                    <p:anim calcmode="lin" valueType="num">
                                      <p:cBhvr>
                                        <p:cTn id="85" dur="1000" fill="hold"/>
                                        <p:tgtEl>
                                          <p:spTgt spid="11"/>
                                        </p:tgtEl>
                                        <p:attrNameLst>
                                          <p:attrName>ppt_w</p:attrName>
                                        </p:attrNameLst>
                                      </p:cBhvr>
                                      <p:tavLst>
                                        <p:tav tm="0">
                                          <p:val>
                                            <p:fltVal val="0"/>
                                          </p:val>
                                        </p:tav>
                                        <p:tav tm="100000">
                                          <p:val>
                                            <p:strVal val="#ppt_w"/>
                                          </p:val>
                                        </p:tav>
                                      </p:tavLst>
                                    </p:anim>
                                    <p:anim calcmode="lin" valueType="num">
                                      <p:cBhvr>
                                        <p:cTn id="86" dur="1000" fill="hold"/>
                                        <p:tgtEl>
                                          <p:spTgt spid="11"/>
                                        </p:tgtEl>
                                        <p:attrNameLst>
                                          <p:attrName>ppt_h</p:attrName>
                                        </p:attrNameLst>
                                      </p:cBhvr>
                                      <p:tavLst>
                                        <p:tav tm="0">
                                          <p:val>
                                            <p:fltVal val="0"/>
                                          </p:val>
                                        </p:tav>
                                        <p:tav tm="100000">
                                          <p:val>
                                            <p:strVal val="#ppt_h"/>
                                          </p:val>
                                        </p:tav>
                                      </p:tavLst>
                                    </p:anim>
                                    <p:anim calcmode="lin" valueType="num">
                                      <p:cBhvr>
                                        <p:cTn id="87" dur="1000" fill="hold"/>
                                        <p:tgtEl>
                                          <p:spTgt spid="11"/>
                                        </p:tgtEl>
                                        <p:attrNameLst>
                                          <p:attrName>style.rotation</p:attrName>
                                        </p:attrNameLst>
                                      </p:cBhvr>
                                      <p:tavLst>
                                        <p:tav tm="0">
                                          <p:val>
                                            <p:fltVal val="90"/>
                                          </p:val>
                                        </p:tav>
                                        <p:tav tm="100000">
                                          <p:val>
                                            <p:fltVal val="0"/>
                                          </p:val>
                                        </p:tav>
                                      </p:tavLst>
                                    </p:anim>
                                    <p:animEffect transition="in" filter="fade">
                                      <p:cBhvr>
                                        <p:cTn id="88" dur="1000"/>
                                        <p:tgtEl>
                                          <p:spTgt spid="11"/>
                                        </p:tgtEl>
                                      </p:cBhvr>
                                    </p:animEffect>
                                  </p:childTnLst>
                                </p:cTn>
                              </p:par>
                              <p:par>
                                <p:cTn id="89" presetID="31" presetClass="entr" presetSubtype="0" fill="hold" grpId="0" nodeType="withEffect">
                                  <p:stCondLst>
                                    <p:cond delay="0"/>
                                  </p:stCondLst>
                                  <p:iterate type="lt">
                                    <p:tmPct val="5000"/>
                                  </p:iterate>
                                  <p:childTnLst>
                                    <p:set>
                                      <p:cBhvr>
                                        <p:cTn id="90" dur="1" fill="hold">
                                          <p:stCondLst>
                                            <p:cond delay="0"/>
                                          </p:stCondLst>
                                        </p:cTn>
                                        <p:tgtEl>
                                          <p:spTgt spid="12"/>
                                        </p:tgtEl>
                                        <p:attrNameLst>
                                          <p:attrName>style.visibility</p:attrName>
                                        </p:attrNameLst>
                                      </p:cBhvr>
                                      <p:to>
                                        <p:strVal val="visible"/>
                                      </p:to>
                                    </p:set>
                                    <p:anim calcmode="lin" valueType="num">
                                      <p:cBhvr>
                                        <p:cTn id="91" dur="1000" fill="hold"/>
                                        <p:tgtEl>
                                          <p:spTgt spid="12"/>
                                        </p:tgtEl>
                                        <p:attrNameLst>
                                          <p:attrName>ppt_w</p:attrName>
                                        </p:attrNameLst>
                                      </p:cBhvr>
                                      <p:tavLst>
                                        <p:tav tm="0">
                                          <p:val>
                                            <p:fltVal val="0"/>
                                          </p:val>
                                        </p:tav>
                                        <p:tav tm="100000">
                                          <p:val>
                                            <p:strVal val="#ppt_w"/>
                                          </p:val>
                                        </p:tav>
                                      </p:tavLst>
                                    </p:anim>
                                    <p:anim calcmode="lin" valueType="num">
                                      <p:cBhvr>
                                        <p:cTn id="92" dur="1000" fill="hold"/>
                                        <p:tgtEl>
                                          <p:spTgt spid="12"/>
                                        </p:tgtEl>
                                        <p:attrNameLst>
                                          <p:attrName>ppt_h</p:attrName>
                                        </p:attrNameLst>
                                      </p:cBhvr>
                                      <p:tavLst>
                                        <p:tav tm="0">
                                          <p:val>
                                            <p:fltVal val="0"/>
                                          </p:val>
                                        </p:tav>
                                        <p:tav tm="100000">
                                          <p:val>
                                            <p:strVal val="#ppt_h"/>
                                          </p:val>
                                        </p:tav>
                                      </p:tavLst>
                                    </p:anim>
                                    <p:anim calcmode="lin" valueType="num">
                                      <p:cBhvr>
                                        <p:cTn id="93" dur="1000" fill="hold"/>
                                        <p:tgtEl>
                                          <p:spTgt spid="12"/>
                                        </p:tgtEl>
                                        <p:attrNameLst>
                                          <p:attrName>style.rotation</p:attrName>
                                        </p:attrNameLst>
                                      </p:cBhvr>
                                      <p:tavLst>
                                        <p:tav tm="0">
                                          <p:val>
                                            <p:fltVal val="90"/>
                                          </p:val>
                                        </p:tav>
                                        <p:tav tm="100000">
                                          <p:val>
                                            <p:fltVal val="0"/>
                                          </p:val>
                                        </p:tav>
                                      </p:tavLst>
                                    </p:anim>
                                    <p:animEffect transition="in" filter="fade">
                                      <p:cBhvr>
                                        <p:cTn id="94" dur="1000"/>
                                        <p:tgtEl>
                                          <p:spTgt spid="12"/>
                                        </p:tgtEl>
                                      </p:cBhvr>
                                    </p:animEffect>
                                  </p:childTnLst>
                                </p:cTn>
                              </p:par>
                              <p:par>
                                <p:cTn id="95" presetID="31" presetClass="entr" presetSubtype="0" fill="hold" grpId="0" nodeType="withEffect">
                                  <p:stCondLst>
                                    <p:cond delay="0"/>
                                  </p:stCondLst>
                                  <p:iterate type="lt">
                                    <p:tmPct val="5000"/>
                                  </p:iterate>
                                  <p:childTnLst>
                                    <p:set>
                                      <p:cBhvr>
                                        <p:cTn id="96" dur="1" fill="hold">
                                          <p:stCondLst>
                                            <p:cond delay="0"/>
                                          </p:stCondLst>
                                        </p:cTn>
                                        <p:tgtEl>
                                          <p:spTgt spid="13"/>
                                        </p:tgtEl>
                                        <p:attrNameLst>
                                          <p:attrName>style.visibility</p:attrName>
                                        </p:attrNameLst>
                                      </p:cBhvr>
                                      <p:to>
                                        <p:strVal val="visible"/>
                                      </p:to>
                                    </p:set>
                                    <p:anim calcmode="lin" valueType="num">
                                      <p:cBhvr>
                                        <p:cTn id="97" dur="1000" fill="hold"/>
                                        <p:tgtEl>
                                          <p:spTgt spid="13"/>
                                        </p:tgtEl>
                                        <p:attrNameLst>
                                          <p:attrName>ppt_w</p:attrName>
                                        </p:attrNameLst>
                                      </p:cBhvr>
                                      <p:tavLst>
                                        <p:tav tm="0">
                                          <p:val>
                                            <p:fltVal val="0"/>
                                          </p:val>
                                        </p:tav>
                                        <p:tav tm="100000">
                                          <p:val>
                                            <p:strVal val="#ppt_w"/>
                                          </p:val>
                                        </p:tav>
                                      </p:tavLst>
                                    </p:anim>
                                    <p:anim calcmode="lin" valueType="num">
                                      <p:cBhvr>
                                        <p:cTn id="98" dur="1000" fill="hold"/>
                                        <p:tgtEl>
                                          <p:spTgt spid="13"/>
                                        </p:tgtEl>
                                        <p:attrNameLst>
                                          <p:attrName>ppt_h</p:attrName>
                                        </p:attrNameLst>
                                      </p:cBhvr>
                                      <p:tavLst>
                                        <p:tav tm="0">
                                          <p:val>
                                            <p:fltVal val="0"/>
                                          </p:val>
                                        </p:tav>
                                        <p:tav tm="100000">
                                          <p:val>
                                            <p:strVal val="#ppt_h"/>
                                          </p:val>
                                        </p:tav>
                                      </p:tavLst>
                                    </p:anim>
                                    <p:anim calcmode="lin" valueType="num">
                                      <p:cBhvr>
                                        <p:cTn id="99" dur="1000" fill="hold"/>
                                        <p:tgtEl>
                                          <p:spTgt spid="13"/>
                                        </p:tgtEl>
                                        <p:attrNameLst>
                                          <p:attrName>style.rotation</p:attrName>
                                        </p:attrNameLst>
                                      </p:cBhvr>
                                      <p:tavLst>
                                        <p:tav tm="0">
                                          <p:val>
                                            <p:fltVal val="90"/>
                                          </p:val>
                                        </p:tav>
                                        <p:tav tm="100000">
                                          <p:val>
                                            <p:fltVal val="0"/>
                                          </p:val>
                                        </p:tav>
                                      </p:tavLst>
                                    </p:anim>
                                    <p:animEffect transition="in" filter="fade">
                                      <p:cBhvr>
                                        <p:cTn id="100" dur="1000"/>
                                        <p:tgtEl>
                                          <p:spTgt spid="13"/>
                                        </p:tgtEl>
                                      </p:cBhvr>
                                    </p:animEffect>
                                  </p:childTnLst>
                                </p:cTn>
                              </p:par>
                            </p:childTnLst>
                          </p:cTn>
                        </p:par>
                      </p:childTnLst>
                    </p:cTn>
                  </p:par>
                  <p:par>
                    <p:cTn id="101" fill="hold">
                      <p:stCondLst>
                        <p:cond delay="indefinite"/>
                      </p:stCondLst>
                      <p:childTnLst>
                        <p:par>
                          <p:cTn id="102" fill="hold">
                            <p:stCondLst>
                              <p:cond delay="0"/>
                            </p:stCondLst>
                            <p:childTnLst>
                              <p:par>
                                <p:cTn id="103" presetID="30" presetClass="entr" presetSubtype="0" fill="hold" grpId="0" nodeType="click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fade">
                                      <p:cBhvr>
                                        <p:cTn id="105" dur="800" decel="100000"/>
                                        <p:tgtEl>
                                          <p:spTgt spid="26"/>
                                        </p:tgtEl>
                                      </p:cBhvr>
                                    </p:animEffect>
                                    <p:anim calcmode="lin" valueType="num">
                                      <p:cBhvr>
                                        <p:cTn id="106" dur="800" decel="100000" fill="hold"/>
                                        <p:tgtEl>
                                          <p:spTgt spid="26"/>
                                        </p:tgtEl>
                                        <p:attrNameLst>
                                          <p:attrName>style.rotation</p:attrName>
                                        </p:attrNameLst>
                                      </p:cBhvr>
                                      <p:tavLst>
                                        <p:tav tm="0">
                                          <p:val>
                                            <p:fltVal val="-90"/>
                                          </p:val>
                                        </p:tav>
                                        <p:tav tm="100000">
                                          <p:val>
                                            <p:fltVal val="0"/>
                                          </p:val>
                                        </p:tav>
                                      </p:tavLst>
                                    </p:anim>
                                    <p:anim calcmode="lin" valueType="num">
                                      <p:cBhvr>
                                        <p:cTn id="107" dur="800" decel="100000" fill="hold"/>
                                        <p:tgtEl>
                                          <p:spTgt spid="26"/>
                                        </p:tgtEl>
                                        <p:attrNameLst>
                                          <p:attrName>ppt_x</p:attrName>
                                        </p:attrNameLst>
                                      </p:cBhvr>
                                      <p:tavLst>
                                        <p:tav tm="0">
                                          <p:val>
                                            <p:strVal val="#ppt_x+0.4"/>
                                          </p:val>
                                        </p:tav>
                                        <p:tav tm="100000">
                                          <p:val>
                                            <p:strVal val="#ppt_x-0.05"/>
                                          </p:val>
                                        </p:tav>
                                      </p:tavLst>
                                    </p:anim>
                                    <p:anim calcmode="lin" valueType="num">
                                      <p:cBhvr>
                                        <p:cTn id="108" dur="800" decel="100000" fill="hold"/>
                                        <p:tgtEl>
                                          <p:spTgt spid="26"/>
                                        </p:tgtEl>
                                        <p:attrNameLst>
                                          <p:attrName>ppt_y</p:attrName>
                                        </p:attrNameLst>
                                      </p:cBhvr>
                                      <p:tavLst>
                                        <p:tav tm="0">
                                          <p:val>
                                            <p:strVal val="#ppt_y-0.4"/>
                                          </p:val>
                                        </p:tav>
                                        <p:tav tm="100000">
                                          <p:val>
                                            <p:strVal val="#ppt_y+0.1"/>
                                          </p:val>
                                        </p:tav>
                                      </p:tavLst>
                                    </p:anim>
                                    <p:anim calcmode="lin" valueType="num">
                                      <p:cBhvr>
                                        <p:cTn id="109" dur="200" accel="100000" fill="hold">
                                          <p:stCondLst>
                                            <p:cond delay="800"/>
                                          </p:stCondLst>
                                        </p:cTn>
                                        <p:tgtEl>
                                          <p:spTgt spid="26"/>
                                        </p:tgtEl>
                                        <p:attrNameLst>
                                          <p:attrName>ppt_x</p:attrName>
                                        </p:attrNameLst>
                                      </p:cBhvr>
                                      <p:tavLst>
                                        <p:tav tm="0">
                                          <p:val>
                                            <p:strVal val="#ppt_x-0.05"/>
                                          </p:val>
                                        </p:tav>
                                        <p:tav tm="100000">
                                          <p:val>
                                            <p:strVal val="#ppt_x"/>
                                          </p:val>
                                        </p:tav>
                                      </p:tavLst>
                                    </p:anim>
                                    <p:anim calcmode="lin" valueType="num">
                                      <p:cBhvr>
                                        <p:cTn id="110" dur="200" accel="100000" fill="hold">
                                          <p:stCondLst>
                                            <p:cond delay="800"/>
                                          </p:stCondLst>
                                        </p:cTn>
                                        <p:tgtEl>
                                          <p:spTgt spid="26"/>
                                        </p:tgtEl>
                                        <p:attrNameLst>
                                          <p:attrName>ppt_y</p:attrName>
                                        </p:attrNameLst>
                                      </p:cBhvr>
                                      <p:tavLst>
                                        <p:tav tm="0">
                                          <p:val>
                                            <p:strVal val="#ppt_y+0.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30" presetClass="entr" presetSubtype="0" fill="hold" grpId="0" nodeType="click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fade">
                                      <p:cBhvr>
                                        <p:cTn id="115" dur="800" decel="100000"/>
                                        <p:tgtEl>
                                          <p:spTgt spid="29"/>
                                        </p:tgtEl>
                                      </p:cBhvr>
                                    </p:animEffect>
                                    <p:anim calcmode="lin" valueType="num">
                                      <p:cBhvr>
                                        <p:cTn id="116" dur="800" decel="100000" fill="hold"/>
                                        <p:tgtEl>
                                          <p:spTgt spid="29"/>
                                        </p:tgtEl>
                                        <p:attrNameLst>
                                          <p:attrName>style.rotation</p:attrName>
                                        </p:attrNameLst>
                                      </p:cBhvr>
                                      <p:tavLst>
                                        <p:tav tm="0">
                                          <p:val>
                                            <p:fltVal val="-90"/>
                                          </p:val>
                                        </p:tav>
                                        <p:tav tm="100000">
                                          <p:val>
                                            <p:fltVal val="0"/>
                                          </p:val>
                                        </p:tav>
                                      </p:tavLst>
                                    </p:anim>
                                    <p:anim calcmode="lin" valueType="num">
                                      <p:cBhvr>
                                        <p:cTn id="117" dur="800" decel="100000" fill="hold"/>
                                        <p:tgtEl>
                                          <p:spTgt spid="29"/>
                                        </p:tgtEl>
                                        <p:attrNameLst>
                                          <p:attrName>ppt_x</p:attrName>
                                        </p:attrNameLst>
                                      </p:cBhvr>
                                      <p:tavLst>
                                        <p:tav tm="0">
                                          <p:val>
                                            <p:strVal val="#ppt_x+0.4"/>
                                          </p:val>
                                        </p:tav>
                                        <p:tav tm="100000">
                                          <p:val>
                                            <p:strVal val="#ppt_x-0.05"/>
                                          </p:val>
                                        </p:tav>
                                      </p:tavLst>
                                    </p:anim>
                                    <p:anim calcmode="lin" valueType="num">
                                      <p:cBhvr>
                                        <p:cTn id="118" dur="800" decel="100000" fill="hold"/>
                                        <p:tgtEl>
                                          <p:spTgt spid="29"/>
                                        </p:tgtEl>
                                        <p:attrNameLst>
                                          <p:attrName>ppt_y</p:attrName>
                                        </p:attrNameLst>
                                      </p:cBhvr>
                                      <p:tavLst>
                                        <p:tav tm="0">
                                          <p:val>
                                            <p:strVal val="#ppt_y-0.4"/>
                                          </p:val>
                                        </p:tav>
                                        <p:tav tm="100000">
                                          <p:val>
                                            <p:strVal val="#ppt_y+0.1"/>
                                          </p:val>
                                        </p:tav>
                                      </p:tavLst>
                                    </p:anim>
                                    <p:anim calcmode="lin" valueType="num">
                                      <p:cBhvr>
                                        <p:cTn id="119" dur="200" accel="100000" fill="hold">
                                          <p:stCondLst>
                                            <p:cond delay="800"/>
                                          </p:stCondLst>
                                        </p:cTn>
                                        <p:tgtEl>
                                          <p:spTgt spid="29"/>
                                        </p:tgtEl>
                                        <p:attrNameLst>
                                          <p:attrName>ppt_x</p:attrName>
                                        </p:attrNameLst>
                                      </p:cBhvr>
                                      <p:tavLst>
                                        <p:tav tm="0">
                                          <p:val>
                                            <p:strVal val="#ppt_x-0.05"/>
                                          </p:val>
                                        </p:tav>
                                        <p:tav tm="100000">
                                          <p:val>
                                            <p:strVal val="#ppt_x"/>
                                          </p:val>
                                        </p:tav>
                                      </p:tavLst>
                                    </p:anim>
                                    <p:anim calcmode="lin" valueType="num">
                                      <p:cBhvr>
                                        <p:cTn id="120" dur="200" accel="100000" fill="hold">
                                          <p:stCondLst>
                                            <p:cond delay="800"/>
                                          </p:stCondLst>
                                        </p:cTn>
                                        <p:tgtEl>
                                          <p:spTgt spid="29"/>
                                        </p:tgtEl>
                                        <p:attrNameLst>
                                          <p:attrName>ppt_y</p:attrName>
                                        </p:attrNameLst>
                                      </p:cBhvr>
                                      <p:tavLst>
                                        <p:tav tm="0">
                                          <p:val>
                                            <p:strVal val="#ppt_y+0.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30" presetClass="entr" presetSubtype="0" fill="hold" grpId="0" nodeType="clickEffect">
                                  <p:stCondLst>
                                    <p:cond delay="0"/>
                                  </p:stCondLst>
                                  <p:childTnLst>
                                    <p:set>
                                      <p:cBhvr>
                                        <p:cTn id="124" dur="1" fill="hold">
                                          <p:stCondLst>
                                            <p:cond delay="0"/>
                                          </p:stCondLst>
                                        </p:cTn>
                                        <p:tgtEl>
                                          <p:spTgt spid="28"/>
                                        </p:tgtEl>
                                        <p:attrNameLst>
                                          <p:attrName>style.visibility</p:attrName>
                                        </p:attrNameLst>
                                      </p:cBhvr>
                                      <p:to>
                                        <p:strVal val="visible"/>
                                      </p:to>
                                    </p:set>
                                    <p:animEffect transition="in" filter="fade">
                                      <p:cBhvr>
                                        <p:cTn id="125" dur="800" decel="100000"/>
                                        <p:tgtEl>
                                          <p:spTgt spid="28"/>
                                        </p:tgtEl>
                                      </p:cBhvr>
                                    </p:animEffect>
                                    <p:anim calcmode="lin" valueType="num">
                                      <p:cBhvr>
                                        <p:cTn id="126" dur="800" decel="100000" fill="hold"/>
                                        <p:tgtEl>
                                          <p:spTgt spid="28"/>
                                        </p:tgtEl>
                                        <p:attrNameLst>
                                          <p:attrName>style.rotation</p:attrName>
                                        </p:attrNameLst>
                                      </p:cBhvr>
                                      <p:tavLst>
                                        <p:tav tm="0">
                                          <p:val>
                                            <p:fltVal val="-90"/>
                                          </p:val>
                                        </p:tav>
                                        <p:tav tm="100000">
                                          <p:val>
                                            <p:fltVal val="0"/>
                                          </p:val>
                                        </p:tav>
                                      </p:tavLst>
                                    </p:anim>
                                    <p:anim calcmode="lin" valueType="num">
                                      <p:cBhvr>
                                        <p:cTn id="127" dur="800" decel="100000" fill="hold"/>
                                        <p:tgtEl>
                                          <p:spTgt spid="28"/>
                                        </p:tgtEl>
                                        <p:attrNameLst>
                                          <p:attrName>ppt_x</p:attrName>
                                        </p:attrNameLst>
                                      </p:cBhvr>
                                      <p:tavLst>
                                        <p:tav tm="0">
                                          <p:val>
                                            <p:strVal val="#ppt_x+0.4"/>
                                          </p:val>
                                        </p:tav>
                                        <p:tav tm="100000">
                                          <p:val>
                                            <p:strVal val="#ppt_x-0.05"/>
                                          </p:val>
                                        </p:tav>
                                      </p:tavLst>
                                    </p:anim>
                                    <p:anim calcmode="lin" valueType="num">
                                      <p:cBhvr>
                                        <p:cTn id="128" dur="800" decel="100000" fill="hold"/>
                                        <p:tgtEl>
                                          <p:spTgt spid="28"/>
                                        </p:tgtEl>
                                        <p:attrNameLst>
                                          <p:attrName>ppt_y</p:attrName>
                                        </p:attrNameLst>
                                      </p:cBhvr>
                                      <p:tavLst>
                                        <p:tav tm="0">
                                          <p:val>
                                            <p:strVal val="#ppt_y-0.4"/>
                                          </p:val>
                                        </p:tav>
                                        <p:tav tm="100000">
                                          <p:val>
                                            <p:strVal val="#ppt_y+0.1"/>
                                          </p:val>
                                        </p:tav>
                                      </p:tavLst>
                                    </p:anim>
                                    <p:anim calcmode="lin" valueType="num">
                                      <p:cBhvr>
                                        <p:cTn id="129" dur="200" accel="100000" fill="hold">
                                          <p:stCondLst>
                                            <p:cond delay="800"/>
                                          </p:stCondLst>
                                        </p:cTn>
                                        <p:tgtEl>
                                          <p:spTgt spid="28"/>
                                        </p:tgtEl>
                                        <p:attrNameLst>
                                          <p:attrName>ppt_x</p:attrName>
                                        </p:attrNameLst>
                                      </p:cBhvr>
                                      <p:tavLst>
                                        <p:tav tm="0">
                                          <p:val>
                                            <p:strVal val="#ppt_x-0.05"/>
                                          </p:val>
                                        </p:tav>
                                        <p:tav tm="100000">
                                          <p:val>
                                            <p:strVal val="#ppt_x"/>
                                          </p:val>
                                        </p:tav>
                                      </p:tavLst>
                                    </p:anim>
                                    <p:anim calcmode="lin" valueType="num">
                                      <p:cBhvr>
                                        <p:cTn id="130" dur="200" accel="100000" fill="hold">
                                          <p:stCondLst>
                                            <p:cond delay="800"/>
                                          </p:stCondLst>
                                        </p:cTn>
                                        <p:tgtEl>
                                          <p:spTgt spid="2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0" grpId="0" animBg="1"/>
      <p:bldP spid="11" grpId="0" animBg="1"/>
      <p:bldP spid="12" grpId="0" animBg="1"/>
      <p:bldP spid="13" grpId="0" animBg="1"/>
      <p:bldP spid="14" grpId="0" animBg="1"/>
      <p:bldP spid="17" grpId="0" animBg="1"/>
      <p:bldP spid="18" grpId="0" animBg="1"/>
      <p:bldP spid="19" grpId="0" animBg="1"/>
      <p:bldP spid="20" grpId="0" animBg="1"/>
      <p:bldP spid="21" grpId="0" animBg="1"/>
      <p:bldP spid="22" grpId="0" animBg="1"/>
      <p:bldP spid="23" grpId="0" animBg="1"/>
      <p:bldP spid="26" grpId="0" animBg="1"/>
      <p:bldP spid="28" grpId="0" animBg="1"/>
      <p:bldP spid="2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4"/>
          <p:cNvSpPr>
            <a:spLocks noGrp="1" noChangeArrowheads="1"/>
          </p:cNvSpPr>
          <p:nvPr>
            <p:ph type="title" idx="4294967295"/>
          </p:nvPr>
        </p:nvSpPr>
        <p:spPr>
          <a:xfrm>
            <a:off x="160338" y="290513"/>
            <a:ext cx="8805862" cy="755650"/>
          </a:xfrm>
        </p:spPr>
        <p:txBody>
          <a:bodyPr/>
          <a:lstStyle/>
          <a:p>
            <a:r>
              <a:rPr lang="en-US" altLang="en-US" b="1" dirty="0" smtClean="0"/>
              <a:t>Enterprise Application – Important Security measures </a:t>
            </a:r>
            <a:endParaRPr lang="en-US" b="1" dirty="0" smtClean="0"/>
          </a:p>
        </p:txBody>
      </p:sp>
      <p:sp>
        <p:nvSpPr>
          <p:cNvPr id="136197" name="Date Placeholder 4"/>
          <p:cNvSpPr txBox="1">
            <a:spLocks noGrp="1"/>
          </p:cNvSpPr>
          <p:nvPr/>
        </p:nvSpPr>
        <p:spPr bwMode="auto">
          <a:xfrm>
            <a:off x="7038975" y="6526213"/>
            <a:ext cx="2105025" cy="192087"/>
          </a:xfrm>
          <a:prstGeom prst="rect">
            <a:avLst/>
          </a:prstGeom>
          <a:noFill/>
          <a:ln w="9525">
            <a:noFill/>
            <a:miter lim="800000"/>
            <a:headEnd/>
            <a:tailEnd/>
          </a:ln>
        </p:spPr>
        <p:txBody>
          <a:bodyPr/>
          <a:lstStyle/>
          <a:p>
            <a:r>
              <a:rPr lang="en-CA"/>
              <a:t> </a:t>
            </a:r>
            <a:endParaRPr lang="en-GB"/>
          </a:p>
        </p:txBody>
      </p:sp>
      <p:grpSp>
        <p:nvGrpSpPr>
          <p:cNvPr id="2" name="Group 2"/>
          <p:cNvGrpSpPr>
            <a:grpSpLocks/>
          </p:cNvGrpSpPr>
          <p:nvPr/>
        </p:nvGrpSpPr>
        <p:grpSpPr bwMode="auto">
          <a:xfrm>
            <a:off x="609600" y="1046163"/>
            <a:ext cx="7875588" cy="4892675"/>
            <a:chOff x="384" y="1049"/>
            <a:chExt cx="4961" cy="3082"/>
          </a:xfrm>
        </p:grpSpPr>
        <p:sp>
          <p:nvSpPr>
            <p:cNvPr id="136199" name="Text Box 3"/>
            <p:cNvSpPr txBox="1">
              <a:spLocks noChangeArrowheads="1"/>
            </p:cNvSpPr>
            <p:nvPr/>
          </p:nvSpPr>
          <p:spPr bwMode="auto">
            <a:xfrm>
              <a:off x="2786" y="3724"/>
              <a:ext cx="1971" cy="407"/>
            </a:xfrm>
            <a:prstGeom prst="rect">
              <a:avLst/>
            </a:prstGeom>
            <a:noFill/>
            <a:ln w="9525">
              <a:noFill/>
              <a:miter lim="800000"/>
              <a:headEnd/>
              <a:tailEnd/>
            </a:ln>
          </p:spPr>
          <p:txBody>
            <a:bodyPr>
              <a:spAutoFit/>
            </a:bodyPr>
            <a:lstStyle/>
            <a:p>
              <a:pPr algn="ctr" eaLnBrk="0" hangingPunct="0">
                <a:spcBef>
                  <a:spcPct val="50000"/>
                </a:spcBef>
              </a:pPr>
              <a:r>
                <a:rPr lang="en-US"/>
                <a:t>Source code copied by developers for modification</a:t>
              </a:r>
            </a:p>
          </p:txBody>
        </p:sp>
        <p:sp>
          <p:nvSpPr>
            <p:cNvPr id="136200" name="Text Box 4"/>
            <p:cNvSpPr txBox="1">
              <a:spLocks noChangeArrowheads="1"/>
            </p:cNvSpPr>
            <p:nvPr/>
          </p:nvSpPr>
          <p:spPr bwMode="auto">
            <a:xfrm>
              <a:off x="591" y="1049"/>
              <a:ext cx="2266" cy="407"/>
            </a:xfrm>
            <a:prstGeom prst="rect">
              <a:avLst/>
            </a:prstGeom>
            <a:noFill/>
            <a:ln w="9525">
              <a:noFill/>
              <a:miter lim="800000"/>
              <a:headEnd/>
              <a:tailEnd/>
            </a:ln>
          </p:spPr>
          <p:txBody>
            <a:bodyPr>
              <a:spAutoFit/>
            </a:bodyPr>
            <a:lstStyle/>
            <a:p>
              <a:pPr algn="ctr" eaLnBrk="0" hangingPunct="0">
                <a:spcBef>
                  <a:spcPct val="50000"/>
                </a:spcBef>
              </a:pPr>
              <a:r>
                <a:rPr lang="en-US" dirty="0"/>
                <a:t>Completed modification moved to Test by production control</a:t>
              </a:r>
            </a:p>
          </p:txBody>
        </p:sp>
        <p:sp>
          <p:nvSpPr>
            <p:cNvPr id="136201" name="Text Box 5"/>
            <p:cNvSpPr txBox="1">
              <a:spLocks noChangeArrowheads="1"/>
            </p:cNvSpPr>
            <p:nvPr/>
          </p:nvSpPr>
          <p:spPr bwMode="auto">
            <a:xfrm>
              <a:off x="2926" y="1049"/>
              <a:ext cx="2371" cy="407"/>
            </a:xfrm>
            <a:prstGeom prst="rect">
              <a:avLst/>
            </a:prstGeom>
            <a:noFill/>
            <a:ln w="9525">
              <a:noFill/>
              <a:miter lim="800000"/>
              <a:headEnd/>
              <a:tailEnd/>
            </a:ln>
          </p:spPr>
          <p:txBody>
            <a:bodyPr>
              <a:spAutoFit/>
            </a:bodyPr>
            <a:lstStyle/>
            <a:p>
              <a:pPr algn="ctr" eaLnBrk="0" hangingPunct="0">
                <a:spcBef>
                  <a:spcPct val="50000"/>
                </a:spcBef>
              </a:pPr>
              <a:r>
                <a:rPr lang="en-US"/>
                <a:t>Tested modification moved to Production by production control</a:t>
              </a:r>
            </a:p>
          </p:txBody>
        </p:sp>
        <p:grpSp>
          <p:nvGrpSpPr>
            <p:cNvPr id="3" name="Group 6"/>
            <p:cNvGrpSpPr>
              <a:grpSpLocks/>
            </p:cNvGrpSpPr>
            <p:nvPr/>
          </p:nvGrpSpPr>
          <p:grpSpPr bwMode="auto">
            <a:xfrm>
              <a:off x="384" y="1261"/>
              <a:ext cx="4961" cy="2675"/>
              <a:chOff x="384" y="1261"/>
              <a:chExt cx="4961" cy="2675"/>
            </a:xfrm>
          </p:grpSpPr>
          <p:sp>
            <p:nvSpPr>
              <p:cNvPr id="930824" name="Text Box 8"/>
              <p:cNvSpPr txBox="1">
                <a:spLocks noChangeArrowheads="1"/>
              </p:cNvSpPr>
              <p:nvPr/>
            </p:nvSpPr>
            <p:spPr bwMode="auto">
              <a:xfrm>
                <a:off x="384" y="1442"/>
                <a:ext cx="1584" cy="2164"/>
              </a:xfrm>
              <a:prstGeom prst="rect">
                <a:avLst/>
              </a:prstGeom>
              <a:ln>
                <a:headEnd/>
                <a:tailEnd/>
              </a:ln>
            </p:spPr>
            <p:style>
              <a:lnRef idx="1">
                <a:schemeClr val="dk1"/>
              </a:lnRef>
              <a:fillRef idx="3">
                <a:schemeClr val="dk1"/>
              </a:fillRef>
              <a:effectRef idx="2">
                <a:schemeClr val="dk1"/>
              </a:effectRef>
              <a:fontRef idx="minor">
                <a:schemeClr val="lt1"/>
              </a:fontRef>
            </p:style>
            <p:txBody>
              <a:bodyPr lIns="0" tIns="0" rIns="0" bIns="0">
                <a:spAutoFit/>
              </a:bodyPr>
              <a:lstStyle/>
              <a:p>
                <a:pPr algn="ctr" eaLnBrk="0" fontAlgn="auto" hangingPunct="0">
                  <a:spcBef>
                    <a:spcPct val="50000"/>
                  </a:spcBef>
                  <a:spcAft>
                    <a:spcPts val="0"/>
                  </a:spcAft>
                  <a:defRPr/>
                </a:pPr>
                <a:r>
                  <a:rPr lang="en-US" sz="1600" b="1" dirty="0">
                    <a:solidFill>
                      <a:schemeClr val="bg1"/>
                    </a:solidFill>
                  </a:rPr>
                  <a:t>Development  Environment</a:t>
                </a:r>
              </a:p>
              <a:p>
                <a:pPr marL="228600" lvl="1" indent="-114300" eaLnBrk="0" fontAlgn="auto" hangingPunct="0">
                  <a:spcBef>
                    <a:spcPct val="50000"/>
                  </a:spcBef>
                  <a:spcAft>
                    <a:spcPts val="0"/>
                  </a:spcAft>
                  <a:buFontTx/>
                  <a:buChar char="•"/>
                  <a:defRPr/>
                </a:pPr>
                <a:r>
                  <a:rPr lang="en-US" sz="1600" dirty="0">
                    <a:solidFill>
                      <a:schemeClr val="bg1"/>
                    </a:solidFill>
                  </a:rPr>
                  <a:t>Developers make modifications to code</a:t>
                </a:r>
              </a:p>
              <a:p>
                <a:pPr marL="228600" lvl="1" indent="-114300" eaLnBrk="0" fontAlgn="auto" hangingPunct="0">
                  <a:spcBef>
                    <a:spcPct val="50000"/>
                  </a:spcBef>
                  <a:spcAft>
                    <a:spcPts val="0"/>
                  </a:spcAft>
                  <a:buFontTx/>
                  <a:buChar char="•"/>
                  <a:defRPr/>
                </a:pPr>
                <a:r>
                  <a:rPr lang="en-US" sz="1600" dirty="0">
                    <a:solidFill>
                      <a:schemeClr val="bg1"/>
                    </a:solidFill>
                  </a:rPr>
                  <a:t>Developers have read/ write/ execute access</a:t>
                </a:r>
              </a:p>
              <a:p>
                <a:pPr marL="228600" lvl="1" indent="-114300" eaLnBrk="0" fontAlgn="auto" hangingPunct="0">
                  <a:spcBef>
                    <a:spcPct val="50000"/>
                  </a:spcBef>
                  <a:spcAft>
                    <a:spcPts val="0"/>
                  </a:spcAft>
                  <a:buFontTx/>
                  <a:buChar char="•"/>
                  <a:defRPr/>
                </a:pPr>
                <a:r>
                  <a:rPr lang="en-US" sz="1600" dirty="0">
                    <a:solidFill>
                      <a:schemeClr val="bg1"/>
                    </a:solidFill>
                  </a:rPr>
                  <a:t>End-users do not have any access</a:t>
                </a:r>
              </a:p>
              <a:p>
                <a:pPr marL="228600" lvl="1" indent="-114300" eaLnBrk="0" fontAlgn="auto" hangingPunct="0">
                  <a:spcBef>
                    <a:spcPct val="50000"/>
                  </a:spcBef>
                  <a:spcAft>
                    <a:spcPts val="0"/>
                  </a:spcAft>
                  <a:buFontTx/>
                  <a:buChar char="•"/>
                  <a:defRPr/>
                </a:pPr>
                <a:r>
                  <a:rPr lang="en-US" sz="1600" dirty="0">
                    <a:solidFill>
                      <a:schemeClr val="bg1"/>
                    </a:solidFill>
                  </a:rPr>
                  <a:t>Unit and system  testing performed by developers</a:t>
                </a:r>
              </a:p>
              <a:p>
                <a:pPr marL="228600" lvl="1" indent="-114300" eaLnBrk="0" fontAlgn="auto" hangingPunct="0">
                  <a:spcBef>
                    <a:spcPct val="50000"/>
                  </a:spcBef>
                  <a:spcAft>
                    <a:spcPts val="0"/>
                  </a:spcAft>
                  <a:defRPr/>
                </a:pPr>
                <a:endParaRPr lang="en-US" sz="1600" dirty="0">
                  <a:solidFill>
                    <a:schemeClr val="bg1"/>
                  </a:solidFill>
                </a:endParaRPr>
              </a:p>
            </p:txBody>
          </p:sp>
          <p:sp>
            <p:nvSpPr>
              <p:cNvPr id="930826" name="Text Box 10"/>
              <p:cNvSpPr txBox="1">
                <a:spLocks noChangeArrowheads="1"/>
              </p:cNvSpPr>
              <p:nvPr/>
            </p:nvSpPr>
            <p:spPr bwMode="auto">
              <a:xfrm>
                <a:off x="2272" y="1457"/>
                <a:ext cx="1424" cy="2156"/>
              </a:xfrm>
              <a:prstGeom prst="rect">
                <a:avLst/>
              </a:prstGeom>
              <a:ln>
                <a:headEnd/>
                <a:tailEnd/>
              </a:ln>
            </p:spPr>
            <p:style>
              <a:lnRef idx="0">
                <a:schemeClr val="dk1"/>
              </a:lnRef>
              <a:fillRef idx="3">
                <a:schemeClr val="dk1"/>
              </a:fillRef>
              <a:effectRef idx="3">
                <a:schemeClr val="dk1"/>
              </a:effectRef>
              <a:fontRef idx="minor">
                <a:schemeClr val="lt1"/>
              </a:fontRef>
            </p:style>
            <p:txBody>
              <a:bodyPr lIns="0" tIns="0" rIns="0" bIns="0">
                <a:spAutoFit/>
              </a:bodyPr>
              <a:lstStyle/>
              <a:p>
                <a:pPr algn="ctr" eaLnBrk="0" fontAlgn="auto" hangingPunct="0">
                  <a:spcBef>
                    <a:spcPct val="50000"/>
                  </a:spcBef>
                  <a:spcAft>
                    <a:spcPts val="0"/>
                  </a:spcAft>
                  <a:defRPr/>
                </a:pPr>
                <a:r>
                  <a:rPr lang="en-US" sz="1600" b="1" dirty="0">
                    <a:solidFill>
                      <a:schemeClr val="bg1"/>
                    </a:solidFill>
                  </a:rPr>
                  <a:t>Test           Environment</a:t>
                </a:r>
              </a:p>
              <a:p>
                <a:pPr marL="288925" lvl="1" indent="-174625" eaLnBrk="0" fontAlgn="auto" hangingPunct="0">
                  <a:spcBef>
                    <a:spcPct val="50000"/>
                  </a:spcBef>
                  <a:spcAft>
                    <a:spcPts val="0"/>
                  </a:spcAft>
                  <a:buFontTx/>
                  <a:buChar char="•"/>
                  <a:defRPr/>
                </a:pPr>
                <a:r>
                  <a:rPr lang="en-US" sz="1600" dirty="0">
                    <a:solidFill>
                      <a:schemeClr val="bg1"/>
                    </a:solidFill>
                  </a:rPr>
                  <a:t>No modifications made to code</a:t>
                </a:r>
              </a:p>
              <a:p>
                <a:pPr marL="288925" lvl="1" indent="-174625" eaLnBrk="0" fontAlgn="auto" hangingPunct="0">
                  <a:spcBef>
                    <a:spcPct val="50000"/>
                  </a:spcBef>
                  <a:spcAft>
                    <a:spcPts val="0"/>
                  </a:spcAft>
                  <a:buFontTx/>
                  <a:buChar char="•"/>
                  <a:defRPr/>
                </a:pPr>
                <a:r>
                  <a:rPr lang="en-US" sz="1600" dirty="0">
                    <a:solidFill>
                      <a:schemeClr val="bg1"/>
                    </a:solidFill>
                  </a:rPr>
                  <a:t>Developers have read and execute access</a:t>
                </a:r>
              </a:p>
              <a:p>
                <a:pPr marL="288925" lvl="1" indent="-174625" eaLnBrk="0" fontAlgn="auto" hangingPunct="0">
                  <a:spcBef>
                    <a:spcPct val="50000"/>
                  </a:spcBef>
                  <a:spcAft>
                    <a:spcPts val="0"/>
                  </a:spcAft>
                  <a:buFontTx/>
                  <a:buChar char="•"/>
                  <a:defRPr/>
                </a:pPr>
                <a:r>
                  <a:rPr lang="en-US" sz="1600" dirty="0">
                    <a:solidFill>
                      <a:schemeClr val="bg1"/>
                    </a:solidFill>
                  </a:rPr>
                  <a:t>End-users have read and execute access</a:t>
                </a:r>
              </a:p>
              <a:p>
                <a:pPr marL="288925" lvl="1" indent="-174625" eaLnBrk="0" fontAlgn="auto" hangingPunct="0">
                  <a:spcBef>
                    <a:spcPct val="50000"/>
                  </a:spcBef>
                  <a:spcAft>
                    <a:spcPts val="0"/>
                  </a:spcAft>
                  <a:buFontTx/>
                  <a:buChar char="•"/>
                  <a:defRPr/>
                </a:pPr>
                <a:r>
                  <a:rPr lang="en-US" sz="1600" dirty="0">
                    <a:solidFill>
                      <a:schemeClr val="bg1"/>
                    </a:solidFill>
                  </a:rPr>
                  <a:t>Integration and user acceptance testing is performed here </a:t>
                </a:r>
              </a:p>
            </p:txBody>
          </p:sp>
          <p:sp>
            <p:nvSpPr>
              <p:cNvPr id="930828" name="Text Box 12"/>
              <p:cNvSpPr txBox="1">
                <a:spLocks noChangeArrowheads="1"/>
              </p:cNvSpPr>
              <p:nvPr/>
            </p:nvSpPr>
            <p:spPr bwMode="auto">
              <a:xfrm>
                <a:off x="3937" y="1457"/>
                <a:ext cx="1408" cy="2094"/>
              </a:xfrm>
              <a:prstGeom prst="rect">
                <a:avLst/>
              </a:prstGeom>
              <a:ln>
                <a:headEnd/>
                <a:tailEnd/>
              </a:ln>
            </p:spPr>
            <p:style>
              <a:lnRef idx="0">
                <a:schemeClr val="dk1"/>
              </a:lnRef>
              <a:fillRef idx="3">
                <a:schemeClr val="dk1"/>
              </a:fillRef>
              <a:effectRef idx="3">
                <a:schemeClr val="dk1"/>
              </a:effectRef>
              <a:fontRef idx="minor">
                <a:schemeClr val="lt1"/>
              </a:fontRef>
            </p:style>
            <p:txBody>
              <a:bodyPr lIns="0" tIns="0" rIns="0" bIns="0">
                <a:spAutoFit/>
              </a:bodyPr>
              <a:lstStyle/>
              <a:p>
                <a:pPr algn="ctr" eaLnBrk="0" fontAlgn="auto" hangingPunct="0">
                  <a:spcBef>
                    <a:spcPct val="50000"/>
                  </a:spcBef>
                  <a:spcAft>
                    <a:spcPts val="0"/>
                  </a:spcAft>
                  <a:defRPr/>
                </a:pPr>
                <a:r>
                  <a:rPr lang="en-US" sz="1600" b="1" dirty="0">
                    <a:solidFill>
                      <a:schemeClr val="bg1"/>
                    </a:solidFill>
                  </a:rPr>
                  <a:t>Production Environment</a:t>
                </a:r>
              </a:p>
              <a:p>
                <a:pPr marL="288925" lvl="1" indent="-174625" eaLnBrk="0" fontAlgn="auto" hangingPunct="0">
                  <a:spcBef>
                    <a:spcPct val="50000"/>
                  </a:spcBef>
                  <a:spcAft>
                    <a:spcPts val="0"/>
                  </a:spcAft>
                  <a:buFontTx/>
                  <a:buChar char="•"/>
                  <a:defRPr/>
                </a:pPr>
                <a:r>
                  <a:rPr lang="en-US" sz="1600" dirty="0">
                    <a:solidFill>
                      <a:schemeClr val="bg1"/>
                    </a:solidFill>
                  </a:rPr>
                  <a:t>No modifications made to code</a:t>
                </a:r>
              </a:p>
              <a:p>
                <a:pPr marL="288925" lvl="1" indent="-174625" eaLnBrk="0" fontAlgn="auto" hangingPunct="0">
                  <a:spcBef>
                    <a:spcPct val="50000"/>
                  </a:spcBef>
                  <a:spcAft>
                    <a:spcPts val="0"/>
                  </a:spcAft>
                  <a:buFontTx/>
                  <a:buChar char="•"/>
                  <a:defRPr/>
                </a:pPr>
                <a:r>
                  <a:rPr lang="en-US" sz="1600" dirty="0">
                    <a:solidFill>
                      <a:schemeClr val="bg1"/>
                    </a:solidFill>
                  </a:rPr>
                  <a:t>Developers have no or read only access</a:t>
                </a:r>
              </a:p>
              <a:p>
                <a:pPr marL="288925" lvl="1" indent="-174625" eaLnBrk="0" fontAlgn="auto" hangingPunct="0">
                  <a:spcBef>
                    <a:spcPct val="50000"/>
                  </a:spcBef>
                  <a:spcAft>
                    <a:spcPts val="0"/>
                  </a:spcAft>
                  <a:buFontTx/>
                  <a:buChar char="•"/>
                  <a:defRPr/>
                </a:pPr>
                <a:r>
                  <a:rPr lang="en-US" sz="1600" dirty="0">
                    <a:solidFill>
                      <a:schemeClr val="bg1"/>
                    </a:solidFill>
                  </a:rPr>
                  <a:t>User has execute access</a:t>
                </a:r>
              </a:p>
              <a:p>
                <a:pPr marL="288925" lvl="1" indent="-174625" eaLnBrk="0" fontAlgn="auto" hangingPunct="0">
                  <a:spcBef>
                    <a:spcPct val="50000"/>
                  </a:spcBef>
                  <a:spcAft>
                    <a:spcPts val="0"/>
                  </a:spcAft>
                  <a:buFontTx/>
                  <a:buChar char="•"/>
                  <a:defRPr/>
                </a:pPr>
                <a:r>
                  <a:rPr lang="en-US" sz="1600" dirty="0">
                    <a:solidFill>
                      <a:schemeClr val="bg1"/>
                    </a:solidFill>
                  </a:rPr>
                  <a:t>Live use of program for business purposes.</a:t>
                </a:r>
              </a:p>
            </p:txBody>
          </p:sp>
          <p:sp>
            <p:nvSpPr>
              <p:cNvPr id="136206" name="Line 13"/>
              <p:cNvSpPr>
                <a:spLocks noChangeShapeType="1"/>
              </p:cNvSpPr>
              <p:nvPr/>
            </p:nvSpPr>
            <p:spPr bwMode="auto">
              <a:xfrm>
                <a:off x="4838" y="3682"/>
                <a:ext cx="0" cy="254"/>
              </a:xfrm>
              <a:prstGeom prst="line">
                <a:avLst/>
              </a:prstGeom>
              <a:noFill/>
              <a:ln w="9525">
                <a:solidFill>
                  <a:schemeClr val="folHlink"/>
                </a:solidFill>
                <a:round/>
                <a:headEnd/>
                <a:tailEnd type="triangle" w="med" len="med"/>
              </a:ln>
            </p:spPr>
            <p:txBody>
              <a:bodyPr wrap="none" anchor="ctr"/>
              <a:lstStyle/>
              <a:p>
                <a:endParaRPr lang="en-US"/>
              </a:p>
            </p:txBody>
          </p:sp>
          <p:sp>
            <p:nvSpPr>
              <p:cNvPr id="136207" name="Line 14"/>
              <p:cNvSpPr>
                <a:spLocks noChangeShapeType="1"/>
              </p:cNvSpPr>
              <p:nvPr/>
            </p:nvSpPr>
            <p:spPr bwMode="auto">
              <a:xfrm flipH="1">
                <a:off x="852" y="3936"/>
                <a:ext cx="3998" cy="0"/>
              </a:xfrm>
              <a:prstGeom prst="line">
                <a:avLst/>
              </a:prstGeom>
              <a:noFill/>
              <a:ln w="9525">
                <a:solidFill>
                  <a:schemeClr val="folHlink"/>
                </a:solidFill>
                <a:round/>
                <a:headEnd/>
                <a:tailEnd/>
              </a:ln>
            </p:spPr>
            <p:txBody>
              <a:bodyPr wrap="none" anchor="ctr"/>
              <a:lstStyle/>
              <a:p>
                <a:endParaRPr lang="en-US"/>
              </a:p>
            </p:txBody>
          </p:sp>
          <p:sp>
            <p:nvSpPr>
              <p:cNvPr id="136208" name="Line 15"/>
              <p:cNvSpPr>
                <a:spLocks noChangeShapeType="1"/>
              </p:cNvSpPr>
              <p:nvPr/>
            </p:nvSpPr>
            <p:spPr bwMode="auto">
              <a:xfrm flipV="1">
                <a:off x="852" y="3725"/>
                <a:ext cx="0" cy="211"/>
              </a:xfrm>
              <a:prstGeom prst="line">
                <a:avLst/>
              </a:prstGeom>
              <a:noFill/>
              <a:ln w="9525">
                <a:solidFill>
                  <a:schemeClr val="folHlink"/>
                </a:solidFill>
                <a:round/>
                <a:headEnd/>
                <a:tailEnd type="triangle" w="med" len="med"/>
              </a:ln>
            </p:spPr>
            <p:txBody>
              <a:bodyPr wrap="none" anchor="ctr"/>
              <a:lstStyle/>
              <a:p>
                <a:endParaRPr lang="en-US"/>
              </a:p>
            </p:txBody>
          </p:sp>
          <p:sp>
            <p:nvSpPr>
              <p:cNvPr id="136209" name="Line 16"/>
              <p:cNvSpPr>
                <a:spLocks noChangeShapeType="1"/>
              </p:cNvSpPr>
              <p:nvPr/>
            </p:nvSpPr>
            <p:spPr bwMode="auto">
              <a:xfrm flipV="1">
                <a:off x="610" y="1261"/>
                <a:ext cx="0" cy="169"/>
              </a:xfrm>
              <a:prstGeom prst="line">
                <a:avLst/>
              </a:prstGeom>
              <a:noFill/>
              <a:ln w="9525">
                <a:solidFill>
                  <a:schemeClr val="folHlink"/>
                </a:solidFill>
                <a:round/>
                <a:headEnd/>
                <a:tailEnd/>
              </a:ln>
            </p:spPr>
            <p:txBody>
              <a:bodyPr wrap="none" anchor="ctr"/>
              <a:lstStyle/>
              <a:p>
                <a:endParaRPr lang="en-US"/>
              </a:p>
            </p:txBody>
          </p:sp>
          <p:sp>
            <p:nvSpPr>
              <p:cNvPr id="136210" name="Line 17"/>
              <p:cNvSpPr>
                <a:spLocks noChangeShapeType="1"/>
              </p:cNvSpPr>
              <p:nvPr/>
            </p:nvSpPr>
            <p:spPr bwMode="auto">
              <a:xfrm>
                <a:off x="610" y="1261"/>
                <a:ext cx="2193" cy="0"/>
              </a:xfrm>
              <a:prstGeom prst="line">
                <a:avLst/>
              </a:prstGeom>
              <a:noFill/>
              <a:ln w="9525">
                <a:solidFill>
                  <a:schemeClr val="folHlink"/>
                </a:solidFill>
                <a:round/>
                <a:headEnd/>
                <a:tailEnd/>
              </a:ln>
            </p:spPr>
            <p:txBody>
              <a:bodyPr wrap="none" anchor="ctr"/>
              <a:lstStyle/>
              <a:p>
                <a:endParaRPr lang="en-US"/>
              </a:p>
            </p:txBody>
          </p:sp>
          <p:sp>
            <p:nvSpPr>
              <p:cNvPr id="136211" name="Line 18"/>
              <p:cNvSpPr>
                <a:spLocks noChangeShapeType="1"/>
              </p:cNvSpPr>
              <p:nvPr/>
            </p:nvSpPr>
            <p:spPr bwMode="auto">
              <a:xfrm>
                <a:off x="2803" y="1261"/>
                <a:ext cx="0" cy="169"/>
              </a:xfrm>
              <a:prstGeom prst="line">
                <a:avLst/>
              </a:prstGeom>
              <a:noFill/>
              <a:ln w="9525">
                <a:solidFill>
                  <a:schemeClr val="folHlink"/>
                </a:solidFill>
                <a:round/>
                <a:headEnd/>
                <a:tailEnd type="triangle" w="med" len="med"/>
              </a:ln>
            </p:spPr>
            <p:txBody>
              <a:bodyPr wrap="none" anchor="ctr"/>
              <a:lstStyle/>
              <a:p>
                <a:endParaRPr lang="en-US"/>
              </a:p>
            </p:txBody>
          </p:sp>
          <p:sp>
            <p:nvSpPr>
              <p:cNvPr id="136212" name="Line 19"/>
              <p:cNvSpPr>
                <a:spLocks noChangeShapeType="1"/>
              </p:cNvSpPr>
              <p:nvPr/>
            </p:nvSpPr>
            <p:spPr bwMode="auto">
              <a:xfrm>
                <a:off x="2888" y="3682"/>
                <a:ext cx="0" cy="254"/>
              </a:xfrm>
              <a:prstGeom prst="line">
                <a:avLst/>
              </a:prstGeom>
              <a:noFill/>
              <a:ln w="9525">
                <a:solidFill>
                  <a:schemeClr val="folHlink"/>
                </a:solidFill>
                <a:round/>
                <a:headEnd/>
                <a:tailEnd type="triangle" w="med" len="med"/>
              </a:ln>
            </p:spPr>
            <p:txBody>
              <a:bodyPr wrap="none" anchor="ctr"/>
              <a:lstStyle/>
              <a:p>
                <a:endParaRPr lang="en-US"/>
              </a:p>
            </p:txBody>
          </p:sp>
          <p:sp>
            <p:nvSpPr>
              <p:cNvPr id="136213" name="Line 20"/>
              <p:cNvSpPr>
                <a:spLocks noChangeShapeType="1"/>
              </p:cNvSpPr>
              <p:nvPr/>
            </p:nvSpPr>
            <p:spPr bwMode="auto">
              <a:xfrm flipV="1">
                <a:off x="2969" y="1261"/>
                <a:ext cx="0" cy="169"/>
              </a:xfrm>
              <a:prstGeom prst="line">
                <a:avLst/>
              </a:prstGeom>
              <a:noFill/>
              <a:ln w="9525">
                <a:solidFill>
                  <a:schemeClr val="folHlink"/>
                </a:solidFill>
                <a:round/>
                <a:headEnd/>
                <a:tailEnd/>
              </a:ln>
            </p:spPr>
            <p:txBody>
              <a:bodyPr wrap="none" anchor="ctr"/>
              <a:lstStyle/>
              <a:p>
                <a:endParaRPr lang="en-US"/>
              </a:p>
            </p:txBody>
          </p:sp>
          <p:sp>
            <p:nvSpPr>
              <p:cNvPr id="136214" name="Line 21"/>
              <p:cNvSpPr>
                <a:spLocks noChangeShapeType="1"/>
              </p:cNvSpPr>
              <p:nvPr/>
            </p:nvSpPr>
            <p:spPr bwMode="auto">
              <a:xfrm>
                <a:off x="5254" y="1261"/>
                <a:ext cx="0" cy="169"/>
              </a:xfrm>
              <a:prstGeom prst="line">
                <a:avLst/>
              </a:prstGeom>
              <a:noFill/>
              <a:ln w="9525">
                <a:solidFill>
                  <a:schemeClr val="folHlink"/>
                </a:solidFill>
                <a:round/>
                <a:headEnd/>
                <a:tailEnd type="triangle" w="med" len="med"/>
              </a:ln>
            </p:spPr>
            <p:txBody>
              <a:bodyPr wrap="none" anchor="ctr"/>
              <a:lstStyle/>
              <a:p>
                <a:endParaRPr lang="en-US"/>
              </a:p>
            </p:txBody>
          </p:sp>
          <p:sp>
            <p:nvSpPr>
              <p:cNvPr id="136215" name="Line 22"/>
              <p:cNvSpPr>
                <a:spLocks noChangeShapeType="1"/>
              </p:cNvSpPr>
              <p:nvPr/>
            </p:nvSpPr>
            <p:spPr bwMode="auto">
              <a:xfrm>
                <a:off x="2969" y="1261"/>
                <a:ext cx="2285" cy="0"/>
              </a:xfrm>
              <a:prstGeom prst="line">
                <a:avLst/>
              </a:prstGeom>
              <a:noFill/>
              <a:ln w="9525">
                <a:solidFill>
                  <a:schemeClr val="folHlink"/>
                </a:solidFill>
                <a:round/>
                <a:headEnd/>
                <a:tailEnd/>
              </a:ln>
            </p:spPr>
            <p:txBody>
              <a:bodyPr wrap="none" anchor="ctr"/>
              <a:lstStyle/>
              <a:p>
                <a:endParaRPr lang="en-US"/>
              </a:p>
            </p:txBody>
          </p:sp>
        </p:grpSp>
        <p:sp>
          <p:nvSpPr>
            <p:cNvPr id="136216" name="Text Box 23"/>
            <p:cNvSpPr txBox="1">
              <a:spLocks noChangeArrowheads="1"/>
            </p:cNvSpPr>
            <p:nvPr/>
          </p:nvSpPr>
          <p:spPr bwMode="auto">
            <a:xfrm>
              <a:off x="1007" y="3724"/>
              <a:ext cx="1749" cy="407"/>
            </a:xfrm>
            <a:prstGeom prst="rect">
              <a:avLst/>
            </a:prstGeom>
            <a:noFill/>
            <a:ln w="9525">
              <a:noFill/>
              <a:miter lim="800000"/>
              <a:headEnd/>
              <a:tailEnd/>
            </a:ln>
          </p:spPr>
          <p:txBody>
            <a:bodyPr>
              <a:spAutoFit/>
            </a:bodyPr>
            <a:lstStyle/>
            <a:p>
              <a:pPr algn="ctr" eaLnBrk="0" hangingPunct="0">
                <a:spcBef>
                  <a:spcPct val="50000"/>
                </a:spcBef>
              </a:pPr>
              <a:r>
                <a:rPr lang="en-US"/>
                <a:t>Code copied for further changing by developers</a:t>
              </a:r>
            </a:p>
          </p:txBody>
        </p:sp>
      </p:grpSp>
      <p:sp>
        <p:nvSpPr>
          <p:cNvPr id="930841" name="Text Box 25"/>
          <p:cNvSpPr txBox="1">
            <a:spLocks noChangeArrowheads="1"/>
          </p:cNvSpPr>
          <p:nvPr>
            <p:custDataLst>
              <p:tags r:id="rId1"/>
            </p:custDataLst>
          </p:nvPr>
        </p:nvSpPr>
        <p:spPr bwMode="auto">
          <a:xfrm>
            <a:off x="-14288" y="12700"/>
            <a:ext cx="163513" cy="523875"/>
          </a:xfrm>
          <a:prstGeom prst="rect">
            <a:avLst/>
          </a:prstGeom>
          <a:noFill/>
          <a:ln w="9525">
            <a:noFill/>
            <a:miter lim="800000"/>
            <a:headEnd/>
            <a:tailEnd/>
          </a:ln>
          <a:effectLst>
            <a:outerShdw dist="28398" dir="1593903" algn="ctr" rotWithShape="0">
              <a:schemeClr val="tx1"/>
            </a:outerShdw>
          </a:effectLst>
        </p:spPr>
        <p:txBody>
          <a:bodyPr>
            <a:spAutoFit/>
          </a:bodyPr>
          <a:lstStyle/>
          <a:p>
            <a:pPr algn="ctr" eaLnBrk="0" fontAlgn="auto" hangingPunct="0">
              <a:spcBef>
                <a:spcPts val="0"/>
              </a:spcBef>
              <a:spcAft>
                <a:spcPts val="0"/>
              </a:spcAft>
              <a:defRPr/>
            </a:pPr>
            <a:endParaRPr lang="en-CA" sz="2800">
              <a:latin typeface="Times New Roman" pitchFamily="18" charset="0"/>
              <a:cs typeface="+mn-cs"/>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Rectangle 2"/>
          <p:cNvSpPr>
            <a:spLocks noGrp="1" noChangeArrowheads="1"/>
          </p:cNvSpPr>
          <p:nvPr>
            <p:ph type="title" idx="4294967295"/>
          </p:nvPr>
        </p:nvSpPr>
        <p:spPr>
          <a:xfrm>
            <a:off x="160338" y="234950"/>
            <a:ext cx="8805862" cy="755650"/>
          </a:xfrm>
        </p:spPr>
        <p:txBody>
          <a:bodyPr/>
          <a:lstStyle/>
          <a:p>
            <a:pPr eaLnBrk="1" hangingPunct="1"/>
            <a:r>
              <a:rPr lang="en-GB" sz="2600" dirty="0" smtClean="0"/>
              <a:t>Security Checks in Production vs. Development</a:t>
            </a:r>
            <a:endParaRPr lang="en-CA" sz="2600" dirty="0" smtClean="0"/>
          </a:p>
        </p:txBody>
      </p:sp>
      <p:sp>
        <p:nvSpPr>
          <p:cNvPr id="138244" name="Rectangle 3"/>
          <p:cNvSpPr>
            <a:spLocks noGrp="1" noChangeArrowheads="1"/>
          </p:cNvSpPr>
          <p:nvPr>
            <p:ph type="body" idx="4294967295"/>
          </p:nvPr>
        </p:nvSpPr>
        <p:spPr>
          <a:xfrm>
            <a:off x="304800" y="990600"/>
            <a:ext cx="4000500" cy="5257800"/>
          </a:xfrm>
        </p:spPr>
        <p:txBody>
          <a:bodyPr/>
          <a:lstStyle/>
          <a:p>
            <a:pPr marL="0" indent="0" eaLnBrk="1" hangingPunct="1"/>
            <a:r>
              <a:rPr lang="en-GB" sz="1400" b="1" dirty="0" smtClean="0"/>
              <a:t>Production Phase </a:t>
            </a:r>
          </a:p>
          <a:p>
            <a:pPr marL="0" indent="0" eaLnBrk="1" hangingPunct="1"/>
            <a:endParaRPr lang="en-GB" sz="1400" dirty="0" smtClean="0"/>
          </a:p>
          <a:p>
            <a:pPr lvl="1" eaLnBrk="1" hangingPunct="1"/>
            <a:r>
              <a:rPr lang="en-CA" sz="1400" dirty="0" smtClean="0"/>
              <a:t>Testing is more end-to-end, checks application layer, network layer, and system layer security vulnerabilities</a:t>
            </a:r>
          </a:p>
          <a:p>
            <a:pPr lvl="1" eaLnBrk="1" hangingPunct="1"/>
            <a:endParaRPr lang="en-CA" sz="1400" dirty="0" smtClean="0"/>
          </a:p>
          <a:p>
            <a:pPr lvl="1" eaLnBrk="1" hangingPunct="1"/>
            <a:r>
              <a:rPr lang="en-CA" sz="1400" dirty="0" smtClean="0"/>
              <a:t>Appropriate for tool-based vulnerability scanning</a:t>
            </a:r>
          </a:p>
          <a:p>
            <a:pPr lvl="1" eaLnBrk="1" hangingPunct="1"/>
            <a:endParaRPr lang="en-CA" sz="1400" dirty="0" smtClean="0"/>
          </a:p>
          <a:p>
            <a:pPr lvl="1" eaLnBrk="1" hangingPunct="1"/>
            <a:r>
              <a:rPr lang="en-CA" sz="1400" dirty="0" smtClean="0"/>
              <a:t>Inappropriate for security functionality test &amp; attack script penetration, due to lack of intimate application knowledge</a:t>
            </a:r>
          </a:p>
          <a:p>
            <a:pPr lvl="1" eaLnBrk="1" hangingPunct="1"/>
            <a:endParaRPr lang="en-CA" sz="1400" dirty="0" smtClean="0"/>
          </a:p>
          <a:p>
            <a:pPr lvl="1" eaLnBrk="1" hangingPunct="1"/>
            <a:r>
              <a:rPr lang="en-CA" sz="1400" dirty="0" smtClean="0"/>
              <a:t>Good at finding commonly known platform vulnerabilities</a:t>
            </a:r>
          </a:p>
          <a:p>
            <a:pPr lvl="1" eaLnBrk="1" hangingPunct="1"/>
            <a:endParaRPr lang="en-CA" sz="1400" dirty="0" smtClean="0"/>
          </a:p>
          <a:p>
            <a:pPr lvl="1" eaLnBrk="1" hangingPunct="1"/>
            <a:r>
              <a:rPr lang="en-CA" sz="1400" dirty="0" smtClean="0"/>
              <a:t>Not very good at finding application code specific vulnerabilities</a:t>
            </a:r>
          </a:p>
          <a:p>
            <a:pPr lvl="1" eaLnBrk="1" hangingPunct="1"/>
            <a:endParaRPr lang="en-CA" sz="1400" dirty="0" smtClean="0"/>
          </a:p>
          <a:p>
            <a:pPr lvl="1" eaLnBrk="1" hangingPunct="1"/>
            <a:r>
              <a:rPr lang="en-CA" sz="1400" dirty="0" smtClean="0"/>
              <a:t>High cost related to late discovery of security defects</a:t>
            </a:r>
          </a:p>
          <a:p>
            <a:pPr lvl="1" eaLnBrk="1" hangingPunct="1"/>
            <a:endParaRPr lang="en-CA" sz="1400" dirty="0" smtClean="0"/>
          </a:p>
        </p:txBody>
      </p:sp>
      <p:sp>
        <p:nvSpPr>
          <p:cNvPr id="1203204" name="Rectangle 4"/>
          <p:cNvSpPr>
            <a:spLocks noChangeArrowheads="1"/>
          </p:cNvSpPr>
          <p:nvPr/>
        </p:nvSpPr>
        <p:spPr bwMode="auto">
          <a:xfrm>
            <a:off x="4914900" y="1295400"/>
            <a:ext cx="4000500" cy="4686300"/>
          </a:xfrm>
          <a:prstGeom prst="rect">
            <a:avLst/>
          </a:prstGeom>
          <a:noFill/>
          <a:ln w="9525">
            <a:noFill/>
            <a:miter lim="800000"/>
            <a:headEnd/>
            <a:tailEnd/>
          </a:ln>
          <a:effectLst/>
        </p:spPr>
        <p:txBody>
          <a:bodyPr lIns="0" tIns="0" rIns="0" bIns="0"/>
          <a:lstStyle/>
          <a:p>
            <a:pPr marL="174625" indent="-174625" defTabSz="695325">
              <a:spcBef>
                <a:spcPct val="20000"/>
              </a:spcBef>
              <a:spcAft>
                <a:spcPct val="20000"/>
              </a:spcAft>
              <a:buClr>
                <a:srgbClr val="C60C30"/>
              </a:buClr>
              <a:buSzPct val="90000"/>
              <a:defRPr/>
            </a:pPr>
            <a:r>
              <a:rPr lang="en-GB" sz="1400" b="1" dirty="0">
                <a:solidFill>
                  <a:schemeClr val="bg2"/>
                </a:solidFill>
                <a:latin typeface="+mn-lt"/>
                <a:cs typeface="+mn-cs"/>
              </a:rPr>
              <a:t>Development Phase</a:t>
            </a:r>
          </a:p>
          <a:p>
            <a:pPr marL="174625" indent="-174625" fontAlgn="auto">
              <a:spcBef>
                <a:spcPct val="30000"/>
              </a:spcBef>
              <a:spcAft>
                <a:spcPts val="0"/>
              </a:spcAft>
              <a:buClr>
                <a:srgbClr val="C60C30"/>
              </a:buClr>
              <a:buSzPct val="80000"/>
              <a:buFontTx/>
              <a:buChar char="•"/>
              <a:defRPr/>
            </a:pPr>
            <a:endParaRPr lang="en-GB" sz="1400" dirty="0">
              <a:latin typeface="+mn-lt"/>
              <a:cs typeface="+mn-cs"/>
            </a:endParaRPr>
          </a:p>
          <a:p>
            <a:pPr marL="358775" lvl="1" indent="-357188" defTabSz="695325">
              <a:spcAft>
                <a:spcPct val="20000"/>
              </a:spcAft>
              <a:buClr>
                <a:srgbClr val="C60C30"/>
              </a:buClr>
              <a:buSzPct val="80000"/>
              <a:buFontTx/>
              <a:buChar char="•"/>
              <a:defRPr/>
            </a:pPr>
            <a:r>
              <a:rPr lang="en-CA" sz="1400" dirty="0">
                <a:solidFill>
                  <a:schemeClr val="bg2"/>
                </a:solidFill>
                <a:latin typeface="+mn-lt"/>
                <a:cs typeface="+mn-cs"/>
              </a:rPr>
              <a:t>Testing is more focused on application layer vulnerabilities</a:t>
            </a:r>
          </a:p>
          <a:p>
            <a:pPr marL="358775" lvl="1" indent="-357188" defTabSz="695325">
              <a:spcAft>
                <a:spcPct val="20000"/>
              </a:spcAft>
              <a:buClr>
                <a:srgbClr val="C60C30"/>
              </a:buClr>
              <a:buSzPct val="80000"/>
              <a:buFontTx/>
              <a:buChar char="•"/>
              <a:defRPr/>
            </a:pPr>
            <a:endParaRPr lang="en-CA" sz="1400" dirty="0">
              <a:solidFill>
                <a:schemeClr val="bg2"/>
              </a:solidFill>
              <a:latin typeface="+mn-lt"/>
              <a:cs typeface="+mn-cs"/>
            </a:endParaRPr>
          </a:p>
          <a:p>
            <a:pPr marL="358775" lvl="1" indent="-357188" defTabSz="695325">
              <a:spcAft>
                <a:spcPct val="20000"/>
              </a:spcAft>
              <a:buClr>
                <a:srgbClr val="C60C30"/>
              </a:buClr>
              <a:buSzPct val="80000"/>
              <a:buFontTx/>
              <a:buChar char="•"/>
              <a:defRPr/>
            </a:pPr>
            <a:r>
              <a:rPr lang="en-CA" sz="1400" dirty="0">
                <a:solidFill>
                  <a:schemeClr val="bg2"/>
                </a:solidFill>
                <a:latin typeface="+mn-lt"/>
                <a:cs typeface="+mn-cs"/>
              </a:rPr>
              <a:t>Appropriate for all levels of security tests</a:t>
            </a:r>
          </a:p>
          <a:p>
            <a:pPr marL="358775" lvl="1" indent="-357188" defTabSz="695325">
              <a:spcAft>
                <a:spcPct val="20000"/>
              </a:spcAft>
              <a:buClr>
                <a:srgbClr val="C60C30"/>
              </a:buClr>
              <a:buSzPct val="80000"/>
              <a:buFontTx/>
              <a:buChar char="•"/>
              <a:defRPr/>
            </a:pPr>
            <a:endParaRPr lang="en-CA" sz="1400" dirty="0">
              <a:solidFill>
                <a:schemeClr val="bg2"/>
              </a:solidFill>
              <a:latin typeface="+mn-lt"/>
              <a:cs typeface="+mn-cs"/>
            </a:endParaRPr>
          </a:p>
          <a:p>
            <a:pPr marL="358775" lvl="1" indent="-357188" defTabSz="695325">
              <a:spcAft>
                <a:spcPct val="20000"/>
              </a:spcAft>
              <a:buClr>
                <a:srgbClr val="C60C30"/>
              </a:buClr>
              <a:buSzPct val="80000"/>
              <a:buFontTx/>
              <a:buChar char="•"/>
              <a:defRPr/>
            </a:pPr>
            <a:r>
              <a:rPr lang="en-CA" sz="1400" dirty="0">
                <a:solidFill>
                  <a:schemeClr val="bg2"/>
                </a:solidFill>
                <a:latin typeface="+mn-lt"/>
                <a:cs typeface="+mn-cs"/>
              </a:rPr>
              <a:t>Very appropriate for security functionality test &amp; attack script penetration, thanks to intimate application knowledge</a:t>
            </a:r>
          </a:p>
          <a:p>
            <a:pPr marL="358775" lvl="1" indent="-357188" defTabSz="695325">
              <a:spcAft>
                <a:spcPct val="20000"/>
              </a:spcAft>
              <a:buClr>
                <a:srgbClr val="C60C30"/>
              </a:buClr>
              <a:buSzPct val="80000"/>
              <a:buFontTx/>
              <a:buChar char="•"/>
              <a:defRPr/>
            </a:pPr>
            <a:endParaRPr lang="en-CA" sz="1400" dirty="0">
              <a:solidFill>
                <a:schemeClr val="bg2"/>
              </a:solidFill>
              <a:latin typeface="+mn-lt"/>
              <a:cs typeface="+mn-cs"/>
            </a:endParaRPr>
          </a:p>
          <a:p>
            <a:pPr marL="358775" lvl="1" indent="-357188" defTabSz="695325">
              <a:spcAft>
                <a:spcPct val="20000"/>
              </a:spcAft>
              <a:buClr>
                <a:srgbClr val="C60C30"/>
              </a:buClr>
              <a:buSzPct val="80000"/>
              <a:buFontTx/>
              <a:buChar char="•"/>
              <a:defRPr/>
            </a:pPr>
            <a:r>
              <a:rPr lang="en-CA" sz="1400" dirty="0">
                <a:solidFill>
                  <a:schemeClr val="bg2"/>
                </a:solidFill>
                <a:latin typeface="+mn-lt"/>
                <a:cs typeface="+mn-cs"/>
              </a:rPr>
              <a:t>Good at finding commonly known platform vulnerabilities as well as application code specific vulnerabilities</a:t>
            </a:r>
          </a:p>
          <a:p>
            <a:pPr marL="358775" lvl="1" indent="-357188" defTabSz="695325">
              <a:spcAft>
                <a:spcPct val="20000"/>
              </a:spcAft>
              <a:buClr>
                <a:srgbClr val="C60C30"/>
              </a:buClr>
              <a:buSzPct val="80000"/>
              <a:buFontTx/>
              <a:buChar char="•"/>
              <a:defRPr/>
            </a:pPr>
            <a:endParaRPr lang="en-CA" sz="1400" dirty="0">
              <a:solidFill>
                <a:schemeClr val="bg2"/>
              </a:solidFill>
              <a:latin typeface="+mn-lt"/>
              <a:cs typeface="+mn-cs"/>
            </a:endParaRPr>
          </a:p>
          <a:p>
            <a:pPr marL="358775" lvl="1" indent="-357188" defTabSz="695325">
              <a:spcAft>
                <a:spcPct val="20000"/>
              </a:spcAft>
              <a:buClr>
                <a:srgbClr val="C60C30"/>
              </a:buClr>
              <a:buSzPct val="80000"/>
              <a:buFontTx/>
              <a:buChar char="•"/>
              <a:defRPr/>
            </a:pPr>
            <a:r>
              <a:rPr lang="en-CA" sz="1400" dirty="0">
                <a:solidFill>
                  <a:schemeClr val="bg2"/>
                </a:solidFill>
                <a:latin typeface="+mn-lt"/>
                <a:cs typeface="+mn-cs"/>
              </a:rPr>
              <a:t>Low cost due to early discovery of security defects</a:t>
            </a:r>
          </a:p>
          <a:p>
            <a:pPr marL="461963" lvl="1" indent="-173038" fontAlgn="auto">
              <a:spcBef>
                <a:spcPct val="30000"/>
              </a:spcBef>
              <a:spcAft>
                <a:spcPts val="0"/>
              </a:spcAft>
              <a:buClr>
                <a:srgbClr val="C60C30"/>
              </a:buClr>
              <a:buSzPct val="80000"/>
              <a:buFontTx/>
              <a:buChar char="•"/>
              <a:defRPr/>
            </a:pPr>
            <a:endParaRPr lang="en-CA" sz="1400" dirty="0">
              <a:latin typeface="+mn-lt"/>
              <a:cs typeface="+mn-cs"/>
            </a:endParaRP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Session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04800"/>
            <a:ext cx="8805863" cy="755650"/>
          </a:xfrm>
        </p:spPr>
        <p:txBody>
          <a:bodyPr/>
          <a:lstStyle/>
          <a:p>
            <a:r>
              <a:rPr lang="en-US" dirty="0" smtClean="0"/>
              <a:t>Applications software supporting government business functions..</a:t>
            </a:r>
            <a:endParaRPr lang="en-US" dirty="0"/>
          </a:p>
        </p:txBody>
      </p:sp>
      <p:sp>
        <p:nvSpPr>
          <p:cNvPr id="3" name="Content Placeholder 2"/>
          <p:cNvSpPr>
            <a:spLocks noGrp="1"/>
          </p:cNvSpPr>
          <p:nvPr>
            <p:ph sz="quarter" idx="1"/>
          </p:nvPr>
        </p:nvSpPr>
        <p:spPr>
          <a:xfrm>
            <a:off x="238125" y="1676400"/>
            <a:ext cx="4333875" cy="2090738"/>
          </a:xfrm>
        </p:spPr>
        <p:style>
          <a:lnRef idx="2">
            <a:schemeClr val="dk1"/>
          </a:lnRef>
          <a:fillRef idx="1">
            <a:schemeClr val="lt1"/>
          </a:fillRef>
          <a:effectRef idx="0">
            <a:schemeClr val="dk1"/>
          </a:effectRef>
          <a:fontRef idx="minor">
            <a:schemeClr val="dk1"/>
          </a:fontRef>
        </p:style>
        <p:txBody>
          <a:bodyPr/>
          <a:lstStyle/>
          <a:p>
            <a:r>
              <a:rPr lang="en-US" sz="1600" b="1" dirty="0" smtClean="0"/>
              <a:t>  Support functions application (example) </a:t>
            </a:r>
          </a:p>
          <a:p>
            <a:pPr lvl="2">
              <a:buFont typeface="Arial" pitchFamily="34" charset="0"/>
              <a:buChar char="•"/>
            </a:pPr>
            <a:r>
              <a:rPr lang="en-US" sz="1600" b="1" dirty="0" smtClean="0">
                <a:solidFill>
                  <a:schemeClr val="bg2"/>
                </a:solidFill>
              </a:rPr>
              <a:t>HRMS</a:t>
            </a:r>
            <a:r>
              <a:rPr lang="en-US" sz="1600" dirty="0" smtClean="0">
                <a:solidFill>
                  <a:schemeClr val="bg2"/>
                </a:solidFill>
              </a:rPr>
              <a:t> : Payroll , Work Time, Administration, HR management Information system, Recruiting, Performance record, Employee Self-Service etc. </a:t>
            </a:r>
          </a:p>
          <a:p>
            <a:pPr lvl="2">
              <a:buFont typeface="Arial" pitchFamily="34" charset="0"/>
              <a:buChar char="•"/>
            </a:pPr>
            <a:r>
              <a:rPr lang="en-US" sz="1600" dirty="0" smtClean="0">
                <a:solidFill>
                  <a:schemeClr val="bg2"/>
                </a:solidFill>
              </a:rPr>
              <a:t>Others such as Financial Management , asset management etc </a:t>
            </a:r>
          </a:p>
          <a:p>
            <a:endParaRPr lang="en-US" sz="1600" dirty="0" smtClean="0"/>
          </a:p>
          <a:p>
            <a:pPr>
              <a:buFont typeface="Arial" pitchFamily="34" charset="0"/>
              <a:buChar char="•"/>
            </a:pPr>
            <a:endParaRPr lang="en-US" sz="1600" dirty="0"/>
          </a:p>
        </p:txBody>
      </p:sp>
      <p:sp>
        <p:nvSpPr>
          <p:cNvPr id="4" name="Content Placeholder 3"/>
          <p:cNvSpPr>
            <a:spLocks noGrp="1"/>
          </p:cNvSpPr>
          <p:nvPr>
            <p:ph sz="quarter" idx="2"/>
          </p:nvPr>
        </p:nvSpPr>
        <p:spPr>
          <a:xfrm>
            <a:off x="228600" y="4191000"/>
            <a:ext cx="4335463" cy="2090738"/>
          </a:xfrm>
        </p:spPr>
        <p:style>
          <a:lnRef idx="2">
            <a:schemeClr val="dk1"/>
          </a:lnRef>
          <a:fillRef idx="1">
            <a:schemeClr val="lt1"/>
          </a:fillRef>
          <a:effectRef idx="0">
            <a:schemeClr val="dk1"/>
          </a:effectRef>
          <a:fontRef idx="minor">
            <a:schemeClr val="dk1"/>
          </a:fontRef>
        </p:style>
        <p:txBody>
          <a:bodyPr/>
          <a:lstStyle/>
          <a:p>
            <a:r>
              <a:rPr lang="en-US" sz="1600" b="1" dirty="0" smtClean="0">
                <a:solidFill>
                  <a:schemeClr val="dk1"/>
                </a:solidFill>
              </a:rPr>
              <a:t>  Core functions application (example)</a:t>
            </a:r>
          </a:p>
          <a:p>
            <a:pPr lvl="2">
              <a:buFont typeface="Arial" pitchFamily="34" charset="0"/>
              <a:buChar char="•"/>
            </a:pPr>
            <a:r>
              <a:rPr lang="en-US" sz="1600" b="1" dirty="0" smtClean="0">
                <a:solidFill>
                  <a:schemeClr val="bg2"/>
                </a:solidFill>
              </a:rPr>
              <a:t>Land registration : </a:t>
            </a:r>
            <a:r>
              <a:rPr lang="en-US" sz="1600" dirty="0" smtClean="0">
                <a:solidFill>
                  <a:schemeClr val="bg2"/>
                </a:solidFill>
              </a:rPr>
              <a:t>Land registration , issuance of certificates etc. </a:t>
            </a:r>
          </a:p>
          <a:p>
            <a:pPr lvl="2">
              <a:buFont typeface="Arial" pitchFamily="34" charset="0"/>
              <a:buChar char="•"/>
            </a:pPr>
            <a:r>
              <a:rPr lang="en-US" sz="1600" dirty="0" smtClean="0">
                <a:solidFill>
                  <a:schemeClr val="bg2"/>
                </a:solidFill>
              </a:rPr>
              <a:t>Other applications as e-police , e-health , Revenues , tax etc</a:t>
            </a:r>
            <a:r>
              <a:rPr lang="en-US" sz="1600" b="1" dirty="0" smtClean="0">
                <a:solidFill>
                  <a:schemeClr val="bg2"/>
                </a:solidFill>
              </a:rPr>
              <a:t>. </a:t>
            </a:r>
          </a:p>
          <a:p>
            <a:endParaRPr lang="en-US" sz="1600" b="1" dirty="0" smtClean="0">
              <a:solidFill>
                <a:schemeClr val="dk1"/>
              </a:solidFill>
            </a:endParaRPr>
          </a:p>
          <a:p>
            <a:endParaRPr lang="en-US" sz="1600" b="1" dirty="0" smtClean="0">
              <a:solidFill>
                <a:schemeClr val="dk1"/>
              </a:solidFill>
            </a:endParaRPr>
          </a:p>
        </p:txBody>
      </p:sp>
      <p:sp>
        <p:nvSpPr>
          <p:cNvPr id="5" name="Text Placeholder 4"/>
          <p:cNvSpPr>
            <a:spLocks noGrp="1"/>
          </p:cNvSpPr>
          <p:nvPr>
            <p:ph type="body" sz="half" idx="3"/>
          </p:nvPr>
        </p:nvSpPr>
        <p:spPr>
          <a:xfrm>
            <a:off x="5181600" y="1641475"/>
            <a:ext cx="3581400" cy="4530725"/>
          </a:xfrm>
        </p:spPr>
        <p:style>
          <a:lnRef idx="2">
            <a:schemeClr val="dk1"/>
          </a:lnRef>
          <a:fillRef idx="1">
            <a:schemeClr val="lt1"/>
          </a:fillRef>
          <a:effectRef idx="0">
            <a:schemeClr val="dk1"/>
          </a:effectRef>
          <a:fontRef idx="minor">
            <a:schemeClr val="dk1"/>
          </a:fontRef>
        </p:style>
        <p:txBody>
          <a:bodyPr/>
          <a:lstStyle/>
          <a:p>
            <a:pPr marL="228600" lvl="2" indent="-228600">
              <a:buFont typeface="Arial" pitchFamily="34" charset="0"/>
              <a:buChar char="•"/>
            </a:pPr>
            <a:r>
              <a:rPr lang="en-US" sz="1600" dirty="0" smtClean="0">
                <a:solidFill>
                  <a:schemeClr val="bg2"/>
                </a:solidFill>
              </a:rPr>
              <a:t>Applications forms the backbone of the core and support functions of governments</a:t>
            </a:r>
          </a:p>
          <a:p>
            <a:pPr marL="228600" lvl="2" indent="-228600">
              <a:buFont typeface="Arial" pitchFamily="34" charset="0"/>
              <a:buChar char="•"/>
            </a:pPr>
            <a:r>
              <a:rPr lang="en-US" sz="1600" dirty="0" smtClean="0">
                <a:solidFill>
                  <a:schemeClr val="bg2"/>
                </a:solidFill>
              </a:rPr>
              <a:t>Most of the business functions of governments revolve around applications </a:t>
            </a:r>
          </a:p>
          <a:p>
            <a:pPr marL="228600" lvl="2" indent="-228600">
              <a:buFont typeface="Arial" pitchFamily="34" charset="0"/>
              <a:buChar char="•"/>
            </a:pPr>
            <a:r>
              <a:rPr lang="en-US" sz="1600" dirty="0" smtClean="0">
                <a:solidFill>
                  <a:schemeClr val="bg2"/>
                </a:solidFill>
              </a:rPr>
              <a:t>Application performance can be unique based on individual application requirements and user expectations.</a:t>
            </a:r>
            <a:endParaRPr lang="en-US" sz="1600" dirty="0" smtClean="0"/>
          </a:p>
          <a:p>
            <a:pPr marL="228600" indent="-228600">
              <a:buFont typeface="Arial" pitchFamily="34" charset="0"/>
              <a:buChar char="•"/>
            </a:pPr>
            <a:endParaRPr lang="en-US" sz="1600" dirty="0" smtClean="0"/>
          </a:p>
          <a:p>
            <a:pPr marL="228600" indent="-228600"/>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20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2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wipe(down)">
                                      <p:cBhvr>
                                        <p:cTn id="21" dur="500"/>
                                        <p:tgtEl>
                                          <p:spTgt spid="4">
                                            <p:bg/>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wipe(down)">
                                      <p:cBhvr>
                                        <p:cTn id="24" dur="500"/>
                                        <p:tgtEl>
                                          <p:spTgt spid="4">
                                            <p:txEl>
                                              <p:pRg st="0" end="0"/>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wipe(down)">
                                      <p:cBhvr>
                                        <p:cTn id="27" dur="500"/>
                                        <p:tgtEl>
                                          <p:spTgt spid="4">
                                            <p:txEl>
                                              <p:pRg st="1" end="1"/>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wipe(down)">
                                      <p:cBhvr>
                                        <p:cTn id="30" dur="500"/>
                                        <p:tgtEl>
                                          <p:spTgt spid="4">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bg/>
                                          </p:spTgt>
                                        </p:tgtEl>
                                        <p:attrNameLst>
                                          <p:attrName>style.visibility</p:attrName>
                                        </p:attrNameLst>
                                      </p:cBhvr>
                                      <p:to>
                                        <p:strVal val="visible"/>
                                      </p:to>
                                    </p:set>
                                    <p:animEffect transition="in" filter="fade">
                                      <p:cBhvr>
                                        <p:cTn id="35" dur="2000"/>
                                        <p:tgtEl>
                                          <p:spTgt spid="5">
                                            <p:bg/>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0" end="0"/>
                                            </p:txEl>
                                          </p:spTgt>
                                        </p:tgtEl>
                                        <p:attrNameLst>
                                          <p:attrName>style.visibility</p:attrName>
                                        </p:attrNameLst>
                                      </p:cBhvr>
                                      <p:to>
                                        <p:strVal val="visible"/>
                                      </p:to>
                                    </p:set>
                                    <p:animEffect transition="in" filter="fade">
                                      <p:cBhvr>
                                        <p:cTn id="38" dur="2000"/>
                                        <p:tgtEl>
                                          <p:spTgt spid="5">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1" end="1"/>
                                            </p:txEl>
                                          </p:spTgt>
                                        </p:tgtEl>
                                        <p:attrNameLst>
                                          <p:attrName>style.visibility</p:attrName>
                                        </p:attrNameLst>
                                      </p:cBhvr>
                                      <p:to>
                                        <p:strVal val="visible"/>
                                      </p:to>
                                    </p:set>
                                    <p:animEffect transition="in" filter="fade">
                                      <p:cBhvr>
                                        <p:cTn id="41" dur="2000"/>
                                        <p:tgtEl>
                                          <p:spTgt spid="5">
                                            <p:txEl>
                                              <p:pRg st="1" end="1"/>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
                                            <p:txEl>
                                              <p:pRg st="2" end="2"/>
                                            </p:txEl>
                                          </p:spTgt>
                                        </p:tgtEl>
                                        <p:attrNameLst>
                                          <p:attrName>style.visibility</p:attrName>
                                        </p:attrNameLst>
                                      </p:cBhvr>
                                      <p:to>
                                        <p:strVal val="visible"/>
                                      </p:to>
                                    </p:set>
                                    <p:animEffect transition="in" filter="fade">
                                      <p:cBhvr>
                                        <p:cTn id="44" dur="2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P spid="4" grpId="0" build="allAtOnce" animBg="1"/>
      <p:bldP spid="5" grpId="0" build="allAtOnce"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Text Box 5"/>
          <p:cNvSpPr txBox="1">
            <a:spLocks noChangeArrowheads="1"/>
          </p:cNvSpPr>
          <p:nvPr/>
        </p:nvSpPr>
        <p:spPr bwMode="auto">
          <a:xfrm>
            <a:off x="84138" y="736600"/>
            <a:ext cx="8877300" cy="762000"/>
          </a:xfrm>
          <a:prstGeom prst="rect">
            <a:avLst/>
          </a:prstGeom>
          <a:noFill/>
          <a:ln w="9525">
            <a:noFill/>
            <a:miter lim="800000"/>
            <a:headEnd/>
            <a:tailEnd/>
          </a:ln>
        </p:spPr>
        <p:txBody>
          <a:bodyPr lIns="63500" tIns="0" rIns="64800" bIns="0">
            <a:spAutoFit/>
          </a:bodyPr>
          <a:lstStyle/>
          <a:p>
            <a:r>
              <a:rPr lang="en-US" sz="2500" b="1" dirty="0"/>
              <a:t>Information Security Risks surrounding business applications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11150"/>
            <a:ext cx="8805862" cy="450850"/>
          </a:xfrm>
        </p:spPr>
        <p:txBody>
          <a:bodyPr/>
          <a:lstStyle/>
          <a:p>
            <a:r>
              <a:rPr lang="en-US" dirty="0" smtClean="0"/>
              <a:t>Risks surrounding business applications </a:t>
            </a:r>
            <a:endParaRPr lang="en-US" dirty="0"/>
          </a:p>
        </p:txBody>
      </p:sp>
      <p:sp>
        <p:nvSpPr>
          <p:cNvPr id="6" name="Content Placeholder 2"/>
          <p:cNvSpPr txBox="1">
            <a:spLocks/>
          </p:cNvSpPr>
          <p:nvPr/>
        </p:nvSpPr>
        <p:spPr bwMode="auto">
          <a:xfrm>
            <a:off x="160338" y="1219200"/>
            <a:ext cx="8821737" cy="46402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63538" lvl="2" indent="-363538" defTabSz="695325" eaLnBrk="0" hangingPunct="0">
              <a:spcBef>
                <a:spcPts val="1800"/>
              </a:spcBef>
              <a:spcAft>
                <a:spcPts val="1200"/>
              </a:spcAft>
              <a:buFont typeface="Arial" pitchFamily="34" charset="0"/>
              <a:buChar char="•"/>
            </a:pPr>
            <a:r>
              <a:rPr lang="en-US" sz="1600" b="1" kern="0" dirty="0" smtClean="0">
                <a:solidFill>
                  <a:schemeClr val="bg2"/>
                </a:solidFill>
                <a:latin typeface="+mn-lt"/>
                <a:cs typeface="+mn-cs"/>
              </a:rPr>
              <a:t>Unauthorized access: </a:t>
            </a:r>
            <a:r>
              <a:rPr lang="en-US" sz="1600" kern="0" dirty="0" smtClean="0">
                <a:solidFill>
                  <a:schemeClr val="bg2"/>
                </a:solidFill>
                <a:latin typeface="+mn-lt"/>
                <a:cs typeface="+mn-cs"/>
              </a:rPr>
              <a:t>It is when a person who does not have permission to connect to or use a system gains entry in a manner unintended by the system owner</a:t>
            </a:r>
          </a:p>
          <a:p>
            <a:pPr marL="363538" lvl="2" indent="-363538" defTabSz="695325" eaLnBrk="0" hangingPunct="0">
              <a:spcBef>
                <a:spcPts val="1800"/>
              </a:spcBef>
              <a:spcAft>
                <a:spcPts val="1200"/>
              </a:spcAft>
              <a:buFont typeface="Arial" pitchFamily="34" charset="0"/>
              <a:buChar char="•"/>
            </a:pPr>
            <a:r>
              <a:rPr lang="en-US" sz="1600" b="1" kern="0" dirty="0" smtClean="0">
                <a:solidFill>
                  <a:schemeClr val="bg2"/>
                </a:solidFill>
              </a:rPr>
              <a:t>Unauthorized transactions:</a:t>
            </a:r>
            <a:r>
              <a:rPr lang="en-US" sz="1600" kern="0" dirty="0" smtClean="0">
                <a:solidFill>
                  <a:schemeClr val="bg2"/>
                </a:solidFill>
              </a:rPr>
              <a:t> Unauthorized transactions are transactions without proper authorization</a:t>
            </a:r>
          </a:p>
          <a:p>
            <a:pPr marL="363538" lvl="2" indent="-363538" defTabSz="695325" eaLnBrk="0" hangingPunct="0">
              <a:spcBef>
                <a:spcPts val="1800"/>
              </a:spcBef>
              <a:spcAft>
                <a:spcPts val="1200"/>
              </a:spcAft>
              <a:buFont typeface="Arial" pitchFamily="34" charset="0"/>
              <a:buChar char="•"/>
            </a:pPr>
            <a:r>
              <a:rPr lang="en-US" sz="1600" b="1" kern="0" dirty="0" smtClean="0">
                <a:solidFill>
                  <a:schemeClr val="bg2"/>
                </a:solidFill>
                <a:latin typeface="+mn-lt"/>
                <a:cs typeface="+mn-cs"/>
              </a:rPr>
              <a:t>Data Manipulation:</a:t>
            </a:r>
            <a:r>
              <a:rPr lang="en-US" sz="1600" kern="0" dirty="0" smtClean="0">
                <a:solidFill>
                  <a:schemeClr val="bg2"/>
                </a:solidFill>
                <a:latin typeface="+mn-lt"/>
                <a:cs typeface="+mn-cs"/>
              </a:rPr>
              <a:t> A way in which data can be manipulated and changed</a:t>
            </a:r>
          </a:p>
          <a:p>
            <a:pPr marL="363538" lvl="2" indent="-363538" defTabSz="695325" eaLnBrk="0" hangingPunct="0">
              <a:spcBef>
                <a:spcPts val="1800"/>
              </a:spcBef>
              <a:spcAft>
                <a:spcPts val="1200"/>
              </a:spcAft>
              <a:buFont typeface="Arial" pitchFamily="34" charset="0"/>
              <a:buChar char="•"/>
            </a:pPr>
            <a:r>
              <a:rPr lang="en-US" sz="1600" b="1" kern="0" dirty="0" smtClean="0">
                <a:solidFill>
                  <a:schemeClr val="bg2"/>
                </a:solidFill>
                <a:latin typeface="+mn-lt"/>
                <a:cs typeface="+mn-cs"/>
              </a:rPr>
              <a:t>Data Loss</a:t>
            </a:r>
            <a:r>
              <a:rPr lang="en-US" sz="1600" kern="0" dirty="0" smtClean="0">
                <a:solidFill>
                  <a:schemeClr val="bg2"/>
                </a:solidFill>
                <a:latin typeface="+mn-lt"/>
                <a:cs typeface="+mn-cs"/>
              </a:rPr>
              <a:t>: Data loss refers to the unforeseen loss of data or information</a:t>
            </a:r>
          </a:p>
          <a:p>
            <a:pPr marL="363538" lvl="2" indent="-363538" defTabSz="695325" eaLnBrk="0" hangingPunct="0">
              <a:spcBef>
                <a:spcPts val="1800"/>
              </a:spcBef>
              <a:spcAft>
                <a:spcPts val="1200"/>
              </a:spcAft>
              <a:buFont typeface="Arial" pitchFamily="34" charset="0"/>
              <a:buChar char="•"/>
            </a:pPr>
            <a:r>
              <a:rPr lang="en-US" sz="1600" b="1" kern="0" dirty="0" smtClean="0">
                <a:solidFill>
                  <a:schemeClr val="bg2"/>
                </a:solidFill>
                <a:latin typeface="+mn-lt"/>
                <a:cs typeface="+mn-cs"/>
              </a:rPr>
              <a:t>Denial of Services</a:t>
            </a:r>
            <a:r>
              <a:rPr lang="en-US" sz="1600" kern="0" dirty="0" smtClean="0">
                <a:solidFill>
                  <a:schemeClr val="bg2"/>
                </a:solidFill>
                <a:latin typeface="+mn-lt"/>
                <a:cs typeface="+mn-cs"/>
              </a:rPr>
              <a:t>: A denial-of-service attack (</a:t>
            </a:r>
            <a:r>
              <a:rPr lang="en-US" sz="1600" kern="0" dirty="0" err="1" smtClean="0">
                <a:solidFill>
                  <a:schemeClr val="bg2"/>
                </a:solidFill>
                <a:latin typeface="+mn-lt"/>
                <a:cs typeface="+mn-cs"/>
              </a:rPr>
              <a:t>DoS</a:t>
            </a:r>
            <a:r>
              <a:rPr lang="en-US" sz="1600" kern="0" dirty="0" smtClean="0">
                <a:solidFill>
                  <a:schemeClr val="bg2"/>
                </a:solidFill>
                <a:latin typeface="+mn-lt"/>
                <a:cs typeface="+mn-cs"/>
              </a:rPr>
              <a:t> attack) or distributed denial-of-service attack (</a:t>
            </a:r>
            <a:r>
              <a:rPr lang="en-US" sz="1600" kern="0" dirty="0" err="1" smtClean="0">
                <a:solidFill>
                  <a:schemeClr val="bg2"/>
                </a:solidFill>
                <a:latin typeface="+mn-lt"/>
                <a:cs typeface="+mn-cs"/>
              </a:rPr>
              <a:t>DDoS</a:t>
            </a:r>
            <a:r>
              <a:rPr lang="en-US" sz="1600" kern="0" dirty="0" smtClean="0">
                <a:solidFill>
                  <a:schemeClr val="bg2"/>
                </a:solidFill>
                <a:latin typeface="+mn-lt"/>
                <a:cs typeface="+mn-cs"/>
              </a:rPr>
              <a:t> attack) is an attempt to make a computer resource unavailable to its intended users</a:t>
            </a:r>
          </a:p>
          <a:p>
            <a:pPr marL="363538" lvl="2" indent="-363538" defTabSz="695325" eaLnBrk="0" hangingPunct="0">
              <a:spcBef>
                <a:spcPts val="1800"/>
              </a:spcBef>
              <a:spcAft>
                <a:spcPts val="1200"/>
              </a:spcAft>
              <a:buFont typeface="Arial" pitchFamily="34" charset="0"/>
              <a:buChar char="•"/>
            </a:pPr>
            <a:r>
              <a:rPr lang="en-US" sz="1600" b="1" kern="0" dirty="0" smtClean="0">
                <a:solidFill>
                  <a:schemeClr val="bg2"/>
                </a:solidFill>
                <a:latin typeface="+mn-lt"/>
                <a:cs typeface="+mn-cs"/>
              </a:rPr>
              <a:t>Data theft: </a:t>
            </a:r>
            <a:r>
              <a:rPr lang="en-US" sz="1600" kern="0" dirty="0" smtClean="0">
                <a:solidFill>
                  <a:schemeClr val="bg2"/>
                </a:solidFill>
                <a:latin typeface="+mn-lt"/>
                <a:cs typeface="+mn-cs"/>
              </a:rPr>
              <a:t>When information is illegally copied or taken from a business or other individual</a:t>
            </a:r>
          </a:p>
          <a:p>
            <a:pPr marL="363538" lvl="2" indent="-363538" defTabSz="695325" eaLnBrk="0" hangingPunct="0">
              <a:spcBef>
                <a:spcPts val="1800"/>
              </a:spcBef>
              <a:spcAft>
                <a:spcPts val="1200"/>
              </a:spcAft>
              <a:buFont typeface="Arial" pitchFamily="34" charset="0"/>
              <a:buChar char="•"/>
            </a:pPr>
            <a:endParaRPr lang="en-US" sz="1600" kern="0" dirty="0" smtClean="0">
              <a:solidFill>
                <a:schemeClr val="bg2"/>
              </a:solidFill>
              <a:latin typeface="+mn-lt"/>
              <a:cs typeface="+mn-cs"/>
            </a:endParaRPr>
          </a:p>
          <a:p>
            <a:pPr marL="363538" marR="0" lvl="2" indent="-363538" algn="l" defTabSz="695325" rtl="0" eaLnBrk="0" fontAlgn="base" latinLnBrk="0" hangingPunct="0">
              <a:lnSpc>
                <a:spcPct val="100000"/>
              </a:lnSpc>
              <a:spcBef>
                <a:spcPts val="1800"/>
              </a:spcBef>
              <a:spcAft>
                <a:spcPts val="1200"/>
              </a:spcAft>
              <a:buClrTx/>
              <a:buSzTx/>
              <a:buFont typeface="Arial" pitchFamily="34" charset="0"/>
              <a:buChar char="•"/>
              <a:tabLst/>
              <a:defRPr/>
            </a:pPr>
            <a:endParaRPr kumimoji="0" lang="en-US" sz="1600" b="0" i="0" u="none" strike="noStrike" kern="0" cap="none" spc="0" normalizeH="0" baseline="0" noProof="0" dirty="0" smtClean="0">
              <a:ln>
                <a:noFill/>
              </a:ln>
              <a:solidFill>
                <a:schemeClr val="bg2"/>
              </a:solidFill>
              <a:effectLst/>
              <a:uLnTx/>
              <a:uFillTx/>
              <a:latin typeface="+mn-lt"/>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smtClean="0"/>
              <a:t> </a:t>
            </a:r>
            <a:endParaRPr lang="en-US" dirty="0"/>
          </a:p>
        </p:txBody>
      </p:sp>
      <p:sp>
        <p:nvSpPr>
          <p:cNvPr id="6" name="Rectangle 5"/>
          <p:cNvSpPr/>
          <p:nvPr/>
        </p:nvSpPr>
        <p:spPr>
          <a:xfrm>
            <a:off x="304800" y="1219200"/>
            <a:ext cx="8001000" cy="4216539"/>
          </a:xfrm>
          <a:prstGeom prst="rect">
            <a:avLst/>
          </a:prstGeom>
        </p:spPr>
        <p:txBody>
          <a:bodyPr wrap="square">
            <a:spAutoFit/>
          </a:bodyPr>
          <a:lstStyle/>
          <a:p>
            <a:pPr marL="282575" lvl="1" indent="-282575" defTabSz="695325" fontAlgn="base">
              <a:spcBef>
                <a:spcPts val="1200"/>
              </a:spcBef>
              <a:spcAft>
                <a:spcPts val="1200"/>
              </a:spcAft>
              <a:buSzPct val="90000"/>
              <a:buFont typeface="Arial" pitchFamily="34" charset="0"/>
              <a:buChar char="•"/>
            </a:pPr>
            <a:r>
              <a:rPr lang="en-US" sz="1600" dirty="0" smtClean="0">
                <a:solidFill>
                  <a:schemeClr val="bg2"/>
                </a:solidFill>
              </a:rPr>
              <a:t>Theft and fraud </a:t>
            </a:r>
          </a:p>
          <a:p>
            <a:pPr marL="282575" lvl="1" indent="-282575" defTabSz="695325" fontAlgn="base">
              <a:spcBef>
                <a:spcPts val="1200"/>
              </a:spcBef>
              <a:spcAft>
                <a:spcPts val="1200"/>
              </a:spcAft>
              <a:buSzPct val="90000"/>
              <a:buFont typeface="Arial" pitchFamily="34" charset="0"/>
              <a:buChar char="•"/>
            </a:pPr>
            <a:r>
              <a:rPr lang="en-US" sz="1600" dirty="0" smtClean="0">
                <a:solidFill>
                  <a:schemeClr val="bg2"/>
                </a:solidFill>
              </a:rPr>
              <a:t>Loss of confidentiality </a:t>
            </a:r>
          </a:p>
          <a:p>
            <a:pPr marL="282575" lvl="1" indent="-282575" defTabSz="695325" fontAlgn="base">
              <a:spcBef>
                <a:spcPts val="1200"/>
              </a:spcBef>
              <a:spcAft>
                <a:spcPts val="1200"/>
              </a:spcAft>
              <a:buSzPct val="90000"/>
              <a:buFont typeface="Arial" pitchFamily="34" charset="0"/>
              <a:buChar char="•"/>
            </a:pPr>
            <a:r>
              <a:rPr lang="en-US" sz="1600" dirty="0" smtClean="0">
                <a:solidFill>
                  <a:schemeClr val="bg2"/>
                </a:solidFill>
              </a:rPr>
              <a:t>Loss of privacy </a:t>
            </a:r>
          </a:p>
          <a:p>
            <a:pPr marL="282575" lvl="1" indent="-282575" defTabSz="695325" fontAlgn="base">
              <a:spcBef>
                <a:spcPts val="1200"/>
              </a:spcBef>
              <a:spcAft>
                <a:spcPts val="1200"/>
              </a:spcAft>
              <a:buSzPct val="90000"/>
              <a:buFont typeface="Arial" pitchFamily="34" charset="0"/>
              <a:buChar char="•"/>
            </a:pPr>
            <a:r>
              <a:rPr lang="en-US" sz="1600" dirty="0" smtClean="0">
                <a:solidFill>
                  <a:schemeClr val="bg2"/>
                </a:solidFill>
              </a:rPr>
              <a:t>Loss of integrity </a:t>
            </a:r>
          </a:p>
          <a:p>
            <a:pPr marL="282575" lvl="1" indent="-282575" defTabSz="695325" fontAlgn="base">
              <a:spcBef>
                <a:spcPts val="1200"/>
              </a:spcBef>
              <a:spcAft>
                <a:spcPts val="1200"/>
              </a:spcAft>
              <a:buSzPct val="90000"/>
              <a:buFont typeface="Arial" pitchFamily="34" charset="0"/>
              <a:buChar char="•"/>
            </a:pPr>
            <a:r>
              <a:rPr lang="en-US" sz="1600" dirty="0" smtClean="0">
                <a:solidFill>
                  <a:schemeClr val="bg2"/>
                </a:solidFill>
              </a:rPr>
              <a:t>Loss of availability </a:t>
            </a:r>
          </a:p>
          <a:p>
            <a:pPr marL="282575" lvl="1" indent="-282575" defTabSz="695325" fontAlgn="base">
              <a:spcBef>
                <a:spcPts val="1200"/>
              </a:spcBef>
              <a:spcAft>
                <a:spcPts val="1200"/>
              </a:spcAft>
              <a:buSzPct val="90000"/>
              <a:buFont typeface="Arial" pitchFamily="34" charset="0"/>
              <a:buChar char="•"/>
            </a:pPr>
            <a:r>
              <a:rPr lang="en-US" sz="1600" dirty="0" smtClean="0">
                <a:solidFill>
                  <a:schemeClr val="bg2"/>
                </a:solidFill>
              </a:rPr>
              <a:t>Loss of Revenue </a:t>
            </a:r>
          </a:p>
          <a:p>
            <a:pPr marL="282575" lvl="1" indent="-282575" defTabSz="695325" fontAlgn="base">
              <a:spcBef>
                <a:spcPts val="1200"/>
              </a:spcBef>
              <a:spcAft>
                <a:spcPts val="1200"/>
              </a:spcAft>
              <a:buSzPct val="90000"/>
              <a:buFont typeface="Arial" pitchFamily="34" charset="0"/>
              <a:buChar char="•"/>
            </a:pPr>
            <a:r>
              <a:rPr lang="en-US" sz="1600" dirty="0" smtClean="0">
                <a:solidFill>
                  <a:schemeClr val="bg2"/>
                </a:solidFill>
              </a:rPr>
              <a:t>Goodwill loss </a:t>
            </a:r>
          </a:p>
          <a:p>
            <a:pPr marL="282575" lvl="1" indent="-282575" defTabSz="695325" fontAlgn="base">
              <a:spcBef>
                <a:spcPts val="1200"/>
              </a:spcBef>
              <a:spcAft>
                <a:spcPts val="1200"/>
              </a:spcAft>
              <a:buSzPct val="90000"/>
              <a:buFont typeface="Arial" pitchFamily="34" charset="0"/>
              <a:buChar char="•"/>
            </a:pPr>
            <a:r>
              <a:rPr lang="en-US" sz="1600" dirty="0" smtClean="0">
                <a:solidFill>
                  <a:schemeClr val="bg2"/>
                </a:solidFill>
              </a:rPr>
              <a:t>And so many……..</a:t>
            </a:r>
          </a:p>
        </p:txBody>
      </p:sp>
      <p:sp>
        <p:nvSpPr>
          <p:cNvPr id="7" name="Rectangle 6"/>
          <p:cNvSpPr/>
          <p:nvPr/>
        </p:nvSpPr>
        <p:spPr>
          <a:xfrm>
            <a:off x="228600" y="300335"/>
            <a:ext cx="8153400" cy="461665"/>
          </a:xfrm>
          <a:prstGeom prst="rect">
            <a:avLst/>
          </a:prstGeom>
        </p:spPr>
        <p:txBody>
          <a:bodyPr wrap="square">
            <a:spAutoFit/>
          </a:bodyPr>
          <a:lstStyle/>
          <a:p>
            <a:r>
              <a:rPr lang="en-US" sz="2400" b="1" dirty="0" smtClean="0"/>
              <a:t>Security Compromise : Outcome </a:t>
            </a:r>
          </a:p>
        </p:txBody>
      </p:sp>
      <p:pic>
        <p:nvPicPr>
          <p:cNvPr id="8" name="Picture 2" descr="C:\Documents and Settings\chaitcha605\Desktop\Logos for PwC\Transparent Step Logo.png"/>
          <p:cNvPicPr>
            <a:picLocks noChangeAspect="1" noChangeArrowheads="1"/>
          </p:cNvPicPr>
          <p:nvPr/>
        </p:nvPicPr>
        <p:blipFill>
          <a:blip r:embed="rId3"/>
          <a:srcRect/>
          <a:stretch>
            <a:fillRect/>
          </a:stretch>
        </p:blipFill>
        <p:spPr bwMode="auto">
          <a:xfrm>
            <a:off x="7315200" y="6165850"/>
            <a:ext cx="1738313" cy="641350"/>
          </a:xfrm>
          <a:prstGeom prst="rect">
            <a:avLst/>
          </a:prstGeom>
          <a:noFill/>
          <a:ln w="9525">
            <a:noFill/>
            <a:miter lim="800000"/>
            <a:headEnd/>
            <a:tailEnd/>
          </a:ln>
        </p:spPr>
      </p:pic>
      <p:pic>
        <p:nvPicPr>
          <p:cNvPr id="9" name="Picture 3" descr="C:\Documents and Settings\chaitcha605\Desktop\Logos for PwC\Transparent NeGP PNG.png"/>
          <p:cNvPicPr>
            <a:picLocks noChangeAspect="1" noChangeArrowheads="1"/>
          </p:cNvPicPr>
          <p:nvPr/>
        </p:nvPicPr>
        <p:blipFill>
          <a:blip r:embed="rId4"/>
          <a:srcRect/>
          <a:stretch>
            <a:fillRect/>
          </a:stretch>
        </p:blipFill>
        <p:spPr bwMode="auto">
          <a:xfrm>
            <a:off x="14288" y="6286500"/>
            <a:ext cx="1662112" cy="533400"/>
          </a:xfrm>
          <a:prstGeom prst="rect">
            <a:avLst/>
          </a:prstGeom>
          <a:noFill/>
          <a:ln w="9525">
            <a:noFill/>
            <a:miter lim="800000"/>
            <a:headEnd/>
            <a:tailEnd/>
          </a:ln>
        </p:spPr>
      </p:pic>
      <p:sp>
        <p:nvSpPr>
          <p:cNvPr id="10" name="Foliennummernplatzhalter 5"/>
          <p:cNvSpPr txBox="1">
            <a:spLocks/>
          </p:cNvSpPr>
          <p:nvPr/>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SLIDEELEMTYPE" val="41"/>
</p:tagLst>
</file>

<file path=ppt/theme/theme1.xml><?xml version="1.0" encoding="utf-8"?>
<a:theme xmlns:a="http://schemas.openxmlformats.org/drawingml/2006/main" name="tb4_onscreen_v2.1">
  <a:themeElements>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fontScheme name="tb4_onscreen_v2.1">
      <a:majorFont>
        <a:latin typeface="Arial"/>
        <a:ea typeface=""/>
        <a:cs typeface="Arial"/>
      </a:majorFont>
      <a:minorFont>
        <a:latin typeface="Arial"/>
        <a:ea typeface=""/>
        <a:cs typeface="Arial"/>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pitchFamily="34" charset="0"/>
            <a:cs typeface="Arial" pitchFamily="34"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wC">
  <a:themeElements>
    <a:clrScheme name="Custom 1">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4464</TotalTime>
  <Words>3484</Words>
  <Application>Microsoft Office PowerPoint</Application>
  <PresentationFormat>On-screen Show (4:3)</PresentationFormat>
  <Paragraphs>488</Paragraphs>
  <Slides>52</Slides>
  <Notes>52</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52</vt:i4>
      </vt:variant>
    </vt:vector>
  </HeadingPairs>
  <TitlesOfParts>
    <vt:vector size="55" baseType="lpstr">
      <vt:lpstr>tb4_onscreen_v2.1</vt:lpstr>
      <vt:lpstr>PwC</vt:lpstr>
      <vt:lpstr>Bitmap Image</vt:lpstr>
      <vt:lpstr>PowerPoint Presentation</vt:lpstr>
      <vt:lpstr>Agenda</vt:lpstr>
      <vt:lpstr>PowerPoint Presentation</vt:lpstr>
      <vt:lpstr>PowerPoint Presentation</vt:lpstr>
      <vt:lpstr>Illustrative business functions in government  sector…..</vt:lpstr>
      <vt:lpstr>Applications software supporting government business functions..</vt:lpstr>
      <vt:lpstr>PowerPoint Presentation</vt:lpstr>
      <vt:lpstr>Risks surrounding business applications </vt:lpstr>
      <vt:lpstr>PowerPoint Presentation</vt:lpstr>
      <vt:lpstr>The most common Business Application security issues</vt:lpstr>
      <vt:lpstr>PowerPoint Presentation</vt:lpstr>
      <vt:lpstr>Key Focus areas in Application Security</vt:lpstr>
      <vt:lpstr>Authentication</vt:lpstr>
      <vt:lpstr>Variations on the Model</vt:lpstr>
      <vt:lpstr>Describing an Authentication Mechanism</vt:lpstr>
      <vt:lpstr>Strong Authentication </vt:lpstr>
      <vt:lpstr>Authentication factors </vt:lpstr>
      <vt:lpstr>Single Factor Authentication (SFA)</vt:lpstr>
      <vt:lpstr>User Id Rules – Best Practices for User ID creations - Illustrative</vt:lpstr>
      <vt:lpstr>Strong password  </vt:lpstr>
      <vt:lpstr>Password Management – Illustrative Best Practices  </vt:lpstr>
      <vt:lpstr>Challenges with Single factor authentication / passwords</vt:lpstr>
      <vt:lpstr>Two factor authentication</vt:lpstr>
      <vt:lpstr>What is 2-3 Factor Authentication</vt:lpstr>
      <vt:lpstr>Digital Certificates</vt:lpstr>
      <vt:lpstr>Classes of Public Key Certificates</vt:lpstr>
      <vt:lpstr>Few areas where Digital certificates are prominently used in governments </vt:lpstr>
      <vt:lpstr>Security token &amp; Smart Cards</vt:lpstr>
      <vt:lpstr>One-time password (OTP) </vt:lpstr>
      <vt:lpstr>Something you are: biometrics</vt:lpstr>
      <vt:lpstr>Few methods / protocols for authentication</vt:lpstr>
      <vt:lpstr>Single Sign On - SSO</vt:lpstr>
      <vt:lpstr>SSO - Advantages </vt:lpstr>
      <vt:lpstr>PowerPoint Presentation</vt:lpstr>
      <vt:lpstr>PowerPoint Presentation</vt:lpstr>
      <vt:lpstr>Role-Based Access Control</vt:lpstr>
      <vt:lpstr>Context-Based Access Control</vt:lpstr>
      <vt:lpstr>PowerPoint Presentation</vt:lpstr>
      <vt:lpstr>Some of the best practices for authorization  </vt:lpstr>
      <vt:lpstr>Solutions/Tools for Authorization implementation?</vt:lpstr>
      <vt:lpstr>Audit and Audit trails</vt:lpstr>
      <vt:lpstr>Audit trails - Need</vt:lpstr>
      <vt:lpstr>Audit trails - Need</vt:lpstr>
      <vt:lpstr>Audit trail – Need</vt:lpstr>
      <vt:lpstr>Audit trail – Best practices </vt:lpstr>
      <vt:lpstr>Audit Trail Analysis </vt:lpstr>
      <vt:lpstr>Approach to design secured applications </vt:lpstr>
      <vt:lpstr>Custom Application development </vt:lpstr>
      <vt:lpstr>Managing information security in enterprise applications – Holistic approach</vt:lpstr>
      <vt:lpstr>Enterprise Application – Important Security measures </vt:lpstr>
      <vt:lpstr>Security Checks in Production vs. Development</vt:lpstr>
      <vt:lpstr>End of Session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Raghu Patri</cp:lastModifiedBy>
  <cp:revision>644</cp:revision>
  <dcterms:created xsi:type="dcterms:W3CDTF">2006-08-16T00:00:00Z</dcterms:created>
  <dcterms:modified xsi:type="dcterms:W3CDTF">2013-09-16T08:05:06Z</dcterms:modified>
</cp:coreProperties>
</file>